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868" r:id="rId2"/>
    <p:sldId id="867" r:id="rId3"/>
    <p:sldId id="873" r:id="rId4"/>
    <p:sldId id="869" r:id="rId5"/>
    <p:sldId id="871" r:id="rId6"/>
    <p:sldId id="872" r:id="rId7"/>
    <p:sldId id="886" r:id="rId8"/>
    <p:sldId id="883" r:id="rId9"/>
    <p:sldId id="881" r:id="rId10"/>
    <p:sldId id="885" r:id="rId11"/>
    <p:sldId id="882" r:id="rId12"/>
    <p:sldId id="884" r:id="rId13"/>
  </p:sldIdLst>
  <p:sldSz cx="9144000" cy="6858000" type="screen4x3"/>
  <p:notesSz cx="6858000" cy="9144000"/>
  <p:embeddedFontLst>
    <p:embeddedFont>
      <p:font typeface="Garamond" pitchFamily="18" charset="0"/>
      <p:regular r:id="rId16"/>
      <p:bold r:id="rId17"/>
      <p:italic r:id="rId18"/>
    </p:embeddedFont>
  </p:embeddedFontLst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80808"/>
    <a:srgbClr val="008000"/>
    <a:srgbClr val="CC9900"/>
    <a:srgbClr val="CC6600"/>
    <a:srgbClr val="8282E4"/>
    <a:srgbClr val="B2B2B2"/>
    <a:srgbClr val="DDDDDD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5" autoAdjust="0"/>
    <p:restoredTop sz="99429" autoAdjust="0"/>
  </p:normalViewPr>
  <p:slideViewPr>
    <p:cSldViewPr>
      <p:cViewPr varScale="1">
        <p:scale>
          <a:sx n="73" d="100"/>
          <a:sy n="73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9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261FF-6054-47ED-BFBD-12A665F8E08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FB469-9441-4BA6-98E4-917CA8319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628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panose="020B0604020202020204" pitchFamily="34" charset="0"/>
              </a:defRPr>
            </a:lvl1pPr>
          </a:lstStyle>
          <a:p>
            <a:fld id="{E5628DC9-F61F-400F-93C0-9562D01A64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222651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1568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90939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631950"/>
            <a:ext cx="9144000" cy="52260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16319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736725"/>
            <a:ext cx="8458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3886200"/>
            <a:ext cx="8382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6241B3-8EED-4468-B694-6B4E8CEC8F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2599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BE061B-B21C-4276-8B6A-462310683C1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987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18288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0"/>
            <a:ext cx="53340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10BCF-75F2-4A67-A063-32EDC845609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0329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371600"/>
            <a:ext cx="3581400" cy="478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71600"/>
            <a:ext cx="3581400" cy="478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A5F2F-FA0F-424A-BB86-475984AF5C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032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00200" y="1371600"/>
            <a:ext cx="3581400" cy="231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1371600"/>
            <a:ext cx="3581400" cy="231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600200" y="3840163"/>
            <a:ext cx="3581400" cy="231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3840163"/>
            <a:ext cx="3581400" cy="231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E39AE-38F8-4B58-B073-D3F42C146B0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601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00200" y="1371600"/>
            <a:ext cx="7315200" cy="4784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7805D4-3691-406E-863F-30E32A1A0BA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1311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371600"/>
            <a:ext cx="3581400" cy="478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334000" y="1371600"/>
            <a:ext cx="3581400" cy="4784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EEC01-B611-406C-BF7B-5F42905CE67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468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00200" y="0"/>
            <a:ext cx="7315200" cy="6156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8ECBE-17E5-4835-A253-94FED2F71D6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445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371600"/>
            <a:ext cx="3581400" cy="478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1371600"/>
            <a:ext cx="3581400" cy="231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0" y="3840163"/>
            <a:ext cx="3581400" cy="231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9EB71-1BB9-4A56-B485-3D1EB279E9F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902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055688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9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1" t="5264" r="4601" b="-2"/>
          <a:stretch>
            <a:fillRect/>
          </a:stretch>
        </p:blipFill>
        <p:spPr bwMode="auto">
          <a:xfrm>
            <a:off x="8382000" y="0"/>
            <a:ext cx="6858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13" y="119063"/>
            <a:ext cx="105568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33" t="13333" r="18266" b="11598"/>
          <a:stretch>
            <a:fillRect/>
          </a:stretch>
        </p:blipFill>
        <p:spPr bwMode="auto">
          <a:xfrm>
            <a:off x="1600200" y="28575"/>
            <a:ext cx="70643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82000" cy="715057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7386"/>
            <a:ext cx="8382000" cy="446341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effectLst/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  <a:effectLst/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  <a:effectLst/>
              </a:defRPr>
            </a:lvl3pPr>
            <a:lvl4pPr>
              <a:defRPr>
                <a:solidFill>
                  <a:schemeClr val="bg2"/>
                </a:solidFill>
                <a:effectLst/>
              </a:defRPr>
            </a:lvl4pPr>
            <a:lvl5pPr>
              <a:defRPr>
                <a:solidFill>
                  <a:schemeClr val="bg2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3886200" y="6381750"/>
            <a:ext cx="2438400" cy="47625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6145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61E774-A1B8-4C9F-8CE4-6447901C83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477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371600"/>
            <a:ext cx="3581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71600"/>
            <a:ext cx="3581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B09391-14DD-4652-8F7C-203D94505F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06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53AD30-637F-404F-A1D6-D9356B1120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301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1FB90B-7782-4800-BBE6-6A969EAE7F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090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EF8E3C-CC53-422B-9C71-93E3F2BBD92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50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120BF-9DD1-4F59-A00F-21E3F51FEFC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92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DD84B-1DDE-4218-90ED-DC6CE009F2F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427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panose="020B0604020202020204" pitchFamily="34" charset="0"/>
              </a:defRPr>
            </a:lvl1pPr>
          </a:lstStyle>
          <a:p>
            <a:fld id="{B8865D56-9D04-4CE0-BBCD-2683CB4A57E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45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600200" y="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u="none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3152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7" r:id="rId13"/>
    <p:sldLayoutId id="2147484158" r:id="rId14"/>
    <p:sldLayoutId id="2147484159" r:id="rId15"/>
    <p:sldLayoutId id="2147484160" r:id="rId16"/>
    <p:sldLayoutId id="2147484161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45000"/>
        <a:buFont typeface="Wingdings" panose="05000000000000000000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5" Type="http://schemas.openxmlformats.org/officeDocument/2006/relationships/image" Target="../media/image15.png"/><Relationship Id="rId4" Type="http://schemas.microsoft.com/office/2007/relationships/media" Target="../media/media1.mp4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https://scontent-sjc2-1.xx.fbcdn.net/hphotos-xtp1/v/t1.0-9/12705500_1143601282340472_3421216579063005702_n.jpg?oh=19f595209a605c514a074158d8873998&amp;oe=5777376B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10625" r="14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3367087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Steam Propulsion for Interplanetary Spacecraft using Solar Enabled Carbon </a:t>
            </a:r>
            <a:r>
              <a:rPr lang="en-US" dirty="0" err="1" smtClean="0">
                <a:solidFill>
                  <a:schemeClr val="accent4"/>
                </a:solidFill>
              </a:rPr>
              <a:t>Nanoparticles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sz="2200" dirty="0" smtClean="0">
                <a:solidFill>
                  <a:schemeClr val="accent4"/>
                </a:solidFill>
              </a:rPr>
              <a:t>Nathan Barba – ASU Mechanical Engineering</a:t>
            </a:r>
            <a:br>
              <a:rPr lang="en-US" sz="2200" dirty="0" smtClean="0">
                <a:solidFill>
                  <a:schemeClr val="accent4"/>
                </a:solidFill>
              </a:rPr>
            </a:br>
            <a:r>
              <a:rPr lang="en-US" sz="2200" dirty="0" smtClean="0">
                <a:solidFill>
                  <a:schemeClr val="accent4"/>
                </a:solidFill>
              </a:rPr>
              <a:t>Mentor: Dr. </a:t>
            </a:r>
            <a:r>
              <a:rPr lang="en-US" sz="2200" dirty="0" err="1" smtClean="0">
                <a:solidFill>
                  <a:schemeClr val="accent4"/>
                </a:solidFill>
              </a:rPr>
              <a:t>Jekan</a:t>
            </a:r>
            <a:r>
              <a:rPr lang="en-US" sz="2200" dirty="0" smtClean="0">
                <a:solidFill>
                  <a:schemeClr val="accent4"/>
                </a:solidFill>
              </a:rPr>
              <a:t> </a:t>
            </a:r>
            <a:r>
              <a:rPr lang="en-US" sz="2200" dirty="0" err="1" smtClean="0">
                <a:solidFill>
                  <a:schemeClr val="accent4"/>
                </a:solidFill>
              </a:rPr>
              <a:t>Thanga</a:t>
            </a:r>
            <a:r>
              <a:rPr lang="en-US" sz="2200" dirty="0" smtClean="0">
                <a:solidFill>
                  <a:schemeClr val="accent4"/>
                </a:solidFill>
              </a:rPr>
              <a:t/>
            </a:r>
            <a:br>
              <a:rPr lang="en-US" sz="2200" dirty="0" smtClean="0">
                <a:solidFill>
                  <a:schemeClr val="accent4"/>
                </a:solidFill>
              </a:rPr>
            </a:br>
            <a:r>
              <a:rPr lang="en-US" sz="2200" dirty="0" smtClean="0">
                <a:solidFill>
                  <a:schemeClr val="accent4"/>
                </a:solidFill>
              </a:rPr>
              <a:t>2016 NASA Space Grant Symposium</a:t>
            </a: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/>
            </a:r>
            <a:br>
              <a:rPr lang="en-US" dirty="0">
                <a:solidFill>
                  <a:schemeClr val="accent4"/>
                </a:solidFill>
              </a:rPr>
            </a:br>
            <a:endParaRPr lang="en-US" altLang="en-US" dirty="0" smtClean="0">
              <a:solidFill>
                <a:schemeClr val="accent4"/>
              </a:solidFill>
            </a:endParaRPr>
          </a:p>
        </p:txBody>
      </p:sp>
      <p:pic>
        <p:nvPicPr>
          <p:cNvPr id="12290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7627" y="5181600"/>
            <a:ext cx="1141573" cy="1524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753" y="5336406"/>
            <a:ext cx="1172247" cy="1201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Steam Propulsion </a:t>
            </a:r>
            <a:endParaRPr lang="en-US" dirty="0"/>
          </a:p>
        </p:txBody>
      </p:sp>
      <p:pic>
        <p:nvPicPr>
          <p:cNvPr id="7" name="Picture 8" descr="https://scontent-sjc2-1.xx.fbcdn.net/hphotos-xtp1/v/t1.0-9/12705500_1143601282340472_3421216579063005702_n.jpg?oh=19f595209a605c514a074158d8873998&amp;oe=5777376B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10625" t="33333" r="14375" b="51111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</p:spPr>
      </p:pic>
      <p:pic>
        <p:nvPicPr>
          <p:cNvPr id="8" name="Picture 7" descr="https://scontent-sjc2-1.xx.fbcdn.net/hphotos-xtp1/v/t1.0-9/12705500_1143601282340472_3421216579063005702_n.jpg?oh=19f595209a605c514a074158d8873998&amp;oe=5777376B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10625" t="93333" r="14375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3352800"/>
          </a:xfrm>
        </p:spPr>
        <p:txBody>
          <a:bodyPr anchor="ctr"/>
          <a:lstStyle/>
          <a:p>
            <a:r>
              <a:rPr lang="en-US" sz="2000" b="0" dirty="0" smtClean="0"/>
              <a:t>No moving parts, uses free energy source.</a:t>
            </a:r>
          </a:p>
          <a:p>
            <a:r>
              <a:rPr lang="en-US" sz="2000" b="0" dirty="0" smtClean="0"/>
              <a:t>Fuel doesn’t need to come from Earth.</a:t>
            </a:r>
          </a:p>
          <a:p>
            <a:r>
              <a:rPr lang="en-US" sz="2000" b="0" dirty="0" smtClean="0"/>
              <a:t>In-Situ utilization of water from asteroid regolith by heating and using nanoparticles.</a:t>
            </a:r>
          </a:p>
          <a:p>
            <a:r>
              <a:rPr lang="en-US" sz="2000" b="0" dirty="0" smtClean="0"/>
              <a:t>Water can also be processed for other uses once extracted.</a:t>
            </a:r>
          </a:p>
          <a:p>
            <a:r>
              <a:rPr lang="en-US" sz="2000" b="0" dirty="0" smtClean="0"/>
              <a:t>Properties of steam very well understood.</a:t>
            </a:r>
          </a:p>
          <a:p>
            <a:r>
              <a:rPr lang="en-US" sz="2000" b="0" dirty="0" smtClean="0"/>
              <a:t>No dangerous or harmful chemicals.</a:t>
            </a:r>
          </a:p>
          <a:p>
            <a:r>
              <a:rPr lang="en-US" sz="2000" b="0" dirty="0" smtClean="0"/>
              <a:t>Heat produced can also be for cogeneration.</a:t>
            </a:r>
          </a:p>
          <a:p>
            <a:r>
              <a:rPr lang="en-US" sz="2000" b="0" dirty="0" smtClean="0"/>
              <a:t>Steam can produce </a:t>
            </a:r>
            <a:r>
              <a:rPr lang="en-US" sz="2000" b="0" dirty="0" err="1" smtClean="0"/>
              <a:t>Isp</a:t>
            </a:r>
            <a:r>
              <a:rPr lang="en-US" sz="2000" b="0" dirty="0" smtClean="0"/>
              <a:t> = 200 s when heated to 2000 C. (comparable to current </a:t>
            </a:r>
            <a:r>
              <a:rPr lang="en-US" sz="2000" b="0" dirty="0" err="1" smtClean="0"/>
              <a:t>monoprop</a:t>
            </a:r>
            <a:r>
              <a:rPr lang="en-US" sz="2000" b="0" dirty="0" smtClean="0"/>
              <a:t> chemical propulsion methods)</a:t>
            </a:r>
          </a:p>
        </p:txBody>
      </p:sp>
    </p:spTree>
    <p:extLst>
      <p:ext uri="{BB962C8B-B14F-4D97-AF65-F5344CB8AC3E}">
        <p14:creationId xmlns:p14="http://schemas.microsoft.com/office/powerpoint/2010/main" xmlns="" val="20533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4986"/>
            <a:ext cx="8382000" cy="324421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 smtClean="0"/>
              <a:t>Special thanks to:</a:t>
            </a:r>
          </a:p>
          <a:p>
            <a:pPr marL="0" indent="0" algn="ctr">
              <a:buNone/>
            </a:pPr>
            <a:r>
              <a:rPr lang="en-US" sz="1800" dirty="0" smtClean="0"/>
              <a:t>ASU NASA Space Grant</a:t>
            </a:r>
          </a:p>
          <a:p>
            <a:pPr marL="0" indent="0" algn="ctr">
              <a:buNone/>
            </a:pPr>
            <a:r>
              <a:rPr lang="en-US" sz="1800" dirty="0" smtClean="0"/>
              <a:t>NASA</a:t>
            </a:r>
          </a:p>
          <a:p>
            <a:pPr marL="0" indent="0" algn="ctr">
              <a:buNone/>
            </a:pPr>
            <a:r>
              <a:rPr lang="en-US" sz="1800" dirty="0" smtClean="0"/>
              <a:t>Dr. </a:t>
            </a:r>
            <a:r>
              <a:rPr lang="en-US" sz="1800" dirty="0" err="1" smtClean="0"/>
              <a:t>Jekan</a:t>
            </a:r>
            <a:r>
              <a:rPr lang="en-US" sz="1800" dirty="0" smtClean="0"/>
              <a:t> </a:t>
            </a:r>
            <a:r>
              <a:rPr lang="en-US" sz="1800" dirty="0" err="1" smtClean="0"/>
              <a:t>Thanga</a:t>
            </a: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Space and Terrestrial Robotic Exploration Laboratory (</a:t>
            </a:r>
            <a:r>
              <a:rPr lang="en-US" sz="1800" dirty="0" err="1" smtClean="0"/>
              <a:t>SpaceTREx</a:t>
            </a:r>
            <a:r>
              <a:rPr lang="en-US" sz="1800" dirty="0" smtClean="0"/>
              <a:t>)</a:t>
            </a:r>
          </a:p>
          <a:p>
            <a:pPr marL="0" indent="0" algn="ctr">
              <a:buNone/>
            </a:pPr>
            <a:r>
              <a:rPr lang="en-US" sz="1800" dirty="0" smtClean="0"/>
              <a:t>Cabot Corporation</a:t>
            </a:r>
          </a:p>
          <a:p>
            <a:pPr marL="0" indent="0" algn="ctr">
              <a:buNone/>
            </a:pPr>
            <a:r>
              <a:rPr lang="en-US" sz="1800" dirty="0" smtClean="0"/>
              <a:t>ASU</a:t>
            </a:r>
            <a:endParaRPr lang="en-US" sz="1800" dirty="0"/>
          </a:p>
        </p:txBody>
      </p:sp>
      <p:pic>
        <p:nvPicPr>
          <p:cNvPr id="4" name="Picture 4" descr="ASU SpaceTREx L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1810" y="4952999"/>
            <a:ext cx="1007390" cy="990600"/>
          </a:xfrm>
          <a:prstGeom prst="rect">
            <a:avLst/>
          </a:prstGeom>
          <a:noFill/>
        </p:spPr>
      </p:pic>
      <p:pic>
        <p:nvPicPr>
          <p:cNvPr id="5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91" y="4648200"/>
            <a:ext cx="1312809" cy="1752600"/>
          </a:xfrm>
          <a:prstGeom prst="rect">
            <a:avLst/>
          </a:prstGeom>
          <a:noFill/>
        </p:spPr>
      </p:pic>
      <p:pic>
        <p:nvPicPr>
          <p:cNvPr id="2050" name="Picture 2" descr="https://spacegrant.arizona.edu/sites/spacegrant.arizona.edu/files/about/logos/nic_web300x250pp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2485" y="4952999"/>
            <a:ext cx="1468915" cy="1219200"/>
          </a:xfrm>
          <a:prstGeom prst="rect">
            <a:avLst/>
          </a:prstGeom>
          <a:noFill/>
        </p:spPr>
      </p:pic>
      <p:pic>
        <p:nvPicPr>
          <p:cNvPr id="2054" name="Picture 6" descr="http://208.39.98.8/delivery/201511030850/images/cabot_logo2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49" y="5257799"/>
            <a:ext cx="1657351" cy="457200"/>
          </a:xfrm>
          <a:prstGeom prst="rect">
            <a:avLst/>
          </a:prstGeom>
          <a:noFill/>
        </p:spPr>
      </p:pic>
      <p:pic>
        <p:nvPicPr>
          <p:cNvPr id="2056" name="Picture 8" descr="http://mediartchina.org/wp-content/uploads/2011/05/ASU-logo-2.jpg"/>
          <p:cNvPicPr>
            <a:picLocks noChangeAspect="1" noChangeArrowheads="1"/>
          </p:cNvPicPr>
          <p:nvPr/>
        </p:nvPicPr>
        <p:blipFill>
          <a:blip r:embed="rId6" cstate="print"/>
          <a:srcRect r="62463"/>
          <a:stretch>
            <a:fillRect/>
          </a:stretch>
        </p:blipFill>
        <p:spPr bwMode="auto">
          <a:xfrm>
            <a:off x="7315200" y="5181599"/>
            <a:ext cx="1268610" cy="533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57600" y="5867399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spc="-100" dirty="0" err="1" smtClean="0">
                <a:solidFill>
                  <a:schemeClr val="bg2"/>
                </a:solidFill>
                <a:latin typeface="+mj-lt"/>
              </a:rPr>
              <a:t>SpaceTREx</a:t>
            </a:r>
            <a:endParaRPr lang="en-US" u="none" spc="-1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2" name="Picture 8" descr="https://scontent-sjc2-1.xx.fbcdn.net/hphotos-xtp1/v/t1.0-9/12705500_1143601282340472_3421216579063005702_n.jpg?oh=19f595209a605c514a074158d8873998&amp;oe=5777376B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 l="10625" t="33333" r="14375" b="51111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</p:spPr>
      </p:pic>
      <p:pic>
        <p:nvPicPr>
          <p:cNvPr id="13" name="Picture 12" descr="https://scontent-sjc2-1.xx.fbcdn.net/hphotos-xtp1/v/t1.0-9/12705500_1143601282340472_3421216579063005702_n.jpg?oh=19f595209a605c514a074158d8873998&amp;oe=5777376B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 l="10625" t="93333" r="14375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596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Nathan Barba</a:t>
            </a:r>
            <a:br>
              <a:rPr lang="en-US" dirty="0" smtClean="0"/>
            </a:br>
            <a:r>
              <a:rPr lang="en-US" dirty="0" smtClean="0"/>
              <a:t>Mechanical Engineering</a:t>
            </a:r>
          </a:p>
          <a:p>
            <a:pPr marL="0" indent="0" algn="ctr">
              <a:buNone/>
            </a:pPr>
            <a:r>
              <a:rPr lang="en-US" dirty="0" smtClean="0"/>
              <a:t>Nathan.Barba@asu.edu</a:t>
            </a:r>
            <a:endParaRPr lang="en-US" dirty="0"/>
          </a:p>
        </p:txBody>
      </p:sp>
      <p:pic>
        <p:nvPicPr>
          <p:cNvPr id="5" name="Picture 8" descr="https://scontent-sjc2-1.xx.fbcdn.net/hphotos-xtp1/v/t1.0-9/12705500_1143601282340472_3421216579063005702_n.jpg?oh=19f595209a605c514a074158d8873998&amp;oe=5777376B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10625" t="33333" r="14375" b="51111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</p:spPr>
      </p:pic>
      <p:pic>
        <p:nvPicPr>
          <p:cNvPr id="6" name="Picture 5" descr="https://scontent-sjc2-1.xx.fbcdn.net/hphotos-xtp1/v/t1.0-9/12705500_1143601282340472_3421216579063005702_n.jpg?oh=19f595209a605c514a074158d8873998&amp;oe=5777376B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10625" t="93333" r="14375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596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714375"/>
          </a:xfrm>
        </p:spPr>
        <p:txBody>
          <a:bodyPr/>
          <a:lstStyle/>
          <a:p>
            <a:r>
              <a:rPr lang="en-US" altLang="en-US" dirty="0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3298825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Concentrated light combined with carbon </a:t>
            </a:r>
            <a:r>
              <a:rPr lang="en-US" sz="2400" dirty="0" err="1" smtClean="0"/>
              <a:t>nanoparticles</a:t>
            </a:r>
            <a:r>
              <a:rPr lang="en-US" sz="2400" dirty="0" smtClean="0"/>
              <a:t> in liquid water causes high speed steam generation.</a:t>
            </a:r>
            <a:endParaRPr lang="en-US" dirty="0"/>
          </a:p>
          <a:p>
            <a:pPr>
              <a:defRPr/>
            </a:pPr>
            <a:r>
              <a:rPr lang="en-US" sz="2400" dirty="0" smtClean="0"/>
              <a:t>The steam generated can be used to extract vapor from water-bearing regolith. </a:t>
            </a:r>
          </a:p>
          <a:p>
            <a:pPr>
              <a:defRPr/>
            </a:pPr>
            <a:r>
              <a:rPr lang="en-US" sz="2400" dirty="0" smtClean="0"/>
              <a:t>The system is simple and uses no moving parts.</a:t>
            </a:r>
          </a:p>
          <a:p>
            <a:pPr>
              <a:defRPr/>
            </a:pPr>
            <a:r>
              <a:rPr lang="en-US" sz="2400" dirty="0" smtClean="0"/>
              <a:t>The steam released can also be used to create thrust using a rocket nozzle. </a:t>
            </a:r>
          </a:p>
          <a:p>
            <a:pPr>
              <a:defRPr/>
            </a:pP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57808" y="5867400"/>
            <a:ext cx="562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none" dirty="0" smtClean="0">
                <a:solidFill>
                  <a:srgbClr val="080808"/>
                </a:solidFill>
              </a:rPr>
              <a:t>Source: “Solar Vapor Generation Enabled by </a:t>
            </a:r>
            <a:r>
              <a:rPr lang="en-US" sz="1200" u="none" dirty="0" err="1" smtClean="0">
                <a:solidFill>
                  <a:srgbClr val="080808"/>
                </a:solidFill>
              </a:rPr>
              <a:t>Nanoparticles</a:t>
            </a:r>
            <a:r>
              <a:rPr lang="en-US" sz="1200" u="none" dirty="0" smtClean="0">
                <a:solidFill>
                  <a:srgbClr val="080808"/>
                </a:solidFill>
              </a:rPr>
              <a:t>  Halas, et al.   2013</a:t>
            </a:r>
            <a:endParaRPr lang="en-US" sz="1200" u="none" dirty="0">
              <a:solidFill>
                <a:srgbClr val="080808"/>
              </a:solidFill>
            </a:endParaRPr>
          </a:p>
        </p:txBody>
      </p:sp>
      <p:pic>
        <p:nvPicPr>
          <p:cNvPr id="8" name="Picture 8" descr="https://scontent-sjc2-1.xx.fbcdn.net/hphotos-xtp1/v/t1.0-9/12705500_1143601282340472_3421216579063005702_n.jpg?oh=19f595209a605c514a074158d8873998&amp;oe=5777376B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10625" t="33333" r="14375" b="51111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</p:spPr>
      </p:pic>
      <p:pic>
        <p:nvPicPr>
          <p:cNvPr id="9" name="Picture 8" descr="https://scontent-sjc2-1.xx.fbcdn.net/hphotos-xtp1/v/t1.0-9/12705500_1143601282340472_3421216579063005702_n.jpg?oh=19f595209a605c514a074158d8873998&amp;oe=5777376B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10625" t="93333" r="14375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Black Nanoparticles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4876800" cy="3701414"/>
          </a:xfrm>
        </p:spPr>
        <p:txBody>
          <a:bodyPr/>
          <a:lstStyle/>
          <a:p>
            <a:r>
              <a:rPr lang="en-US" sz="1800" b="0" dirty="0" smtClean="0"/>
              <a:t>Donation of 1kg of N115 Carbon Black Nanoparticles by Cabot Labs</a:t>
            </a:r>
          </a:p>
          <a:p>
            <a:r>
              <a:rPr lang="en-US" sz="1800" b="0" dirty="0" smtClean="0"/>
              <a:t>Made of charcoal grinded to 115 nm</a:t>
            </a:r>
          </a:p>
          <a:p>
            <a:r>
              <a:rPr lang="en-US" sz="1800" b="0" dirty="0" smtClean="0"/>
              <a:t>Other </a:t>
            </a:r>
            <a:r>
              <a:rPr lang="en-US" sz="1800" b="0" dirty="0" err="1" smtClean="0"/>
              <a:t>nanoparticles</a:t>
            </a:r>
            <a:r>
              <a:rPr lang="en-US" sz="1800" b="0" dirty="0" smtClean="0"/>
              <a:t>, such as gold, also has same effect in liquid water.</a:t>
            </a:r>
          </a:p>
        </p:txBody>
      </p:sp>
      <p:pic>
        <p:nvPicPr>
          <p:cNvPr id="4" name="Picture 3" descr="carbonnanop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504039"/>
            <a:ext cx="2362200" cy="206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https://scontent-sjc2-1.xx.fbcdn.net/hphotos-xtp1/v/t1.0-9/12705500_1143601282340472_3421216579063005702_n.jpg?oh=19f595209a605c514a074158d8873998&amp;oe=5777376B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10625" t="33333" r="14375" b="51111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</p:spPr>
      </p:pic>
      <p:pic>
        <p:nvPicPr>
          <p:cNvPr id="9" name="Picture 8" descr="https://scontent-sjc2-1.xx.fbcdn.net/hphotos-xtp1/v/t1.0-9/12705500_1143601282340472_3421216579063005702_n.jpg?oh=19f595209a605c514a074158d8873998&amp;oe=5777376B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10625" t="93333" r="14375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6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715057"/>
          </a:xfrm>
        </p:spPr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114800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none" dirty="0" smtClean="0">
                <a:solidFill>
                  <a:srgbClr val="080808"/>
                </a:solidFill>
                <a:latin typeface="+mn-lt"/>
              </a:rPr>
              <a:t>Concentrated light is absorbed due to subwavelength geometry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none" dirty="0" smtClean="0">
                <a:solidFill>
                  <a:srgbClr val="080808"/>
                </a:solidFill>
                <a:latin typeface="+mn-lt"/>
              </a:rPr>
              <a:t>Steam bubble is initially created, allows steam to rise and create thermal barrier reducing thermal conductance.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none" dirty="0" smtClean="0">
                <a:solidFill>
                  <a:srgbClr val="080808"/>
                </a:solidFill>
                <a:latin typeface="+mn-lt"/>
              </a:rPr>
              <a:t>Nanoparticle2 remain in fluid.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none" dirty="0" smtClean="0">
                <a:solidFill>
                  <a:schemeClr val="bg2"/>
                </a:solidFill>
                <a:latin typeface="+mj-lt"/>
              </a:rPr>
              <a:t>82% direct energy conversion from solar radiation to steam.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u="none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7" name="Picture 6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800" y="1752600"/>
            <a:ext cx="2946400" cy="2209800"/>
          </a:xfrm>
          <a:prstGeom prst="rect">
            <a:avLst/>
          </a:prstGeom>
        </p:spPr>
      </p:pic>
      <p:pic>
        <p:nvPicPr>
          <p:cNvPr id="8" name="Picture 8" descr="https://scontent-sjc2-1.xx.fbcdn.net/hphotos-xtp1/v/t1.0-9/12705500_1143601282340472_3421216579063005702_n.jpg?oh=19f595209a605c514a074158d8873998&amp;oe=5777376B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10625" t="33333" r="14375" b="51111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</p:spPr>
      </p:pic>
      <p:pic>
        <p:nvPicPr>
          <p:cNvPr id="9" name="Picture 8" descr="https://scontent-sjc2-1.xx.fbcdn.net/hphotos-xtp1/v/t1.0-9/12705500_1143601282340472_3421216579063005702_n.jpg?oh=19f595209a605c514a074158d8873998&amp;oe=5777376B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10625" t="93333" r="14375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36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 Solar Concentrator Specs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172200" y="4114800"/>
            <a:ext cx="1828800" cy="121920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6200000">
            <a:off x="6172200" y="213360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1752600"/>
            <a:ext cx="7543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u="none" dirty="0" smtClean="0">
                <a:solidFill>
                  <a:schemeClr val="bg2"/>
                </a:solidFill>
                <a:latin typeface="+mn-lt"/>
              </a:rPr>
              <a:t> 13” Collector</a:t>
            </a:r>
          </a:p>
          <a:p>
            <a:pPr>
              <a:buFont typeface="Arial" pitchFamily="34" charset="0"/>
              <a:buChar char="•"/>
            </a:pPr>
            <a:r>
              <a:rPr lang="en-US" sz="2000" u="none" dirty="0" smtClean="0">
                <a:solidFill>
                  <a:schemeClr val="bg2"/>
                </a:solidFill>
                <a:latin typeface="+mn-lt"/>
              </a:rPr>
              <a:t>Max Power = 85W</a:t>
            </a:r>
          </a:p>
          <a:p>
            <a:pPr>
              <a:buFont typeface="Arial" pitchFamily="34" charset="0"/>
              <a:buChar char="•"/>
            </a:pPr>
            <a:r>
              <a:rPr lang="en-US" sz="2000" u="none" dirty="0" smtClean="0">
                <a:solidFill>
                  <a:schemeClr val="bg2"/>
                </a:solidFill>
                <a:latin typeface="+mn-lt"/>
              </a:rPr>
              <a:t>Max Concentration = 3000 times</a:t>
            </a:r>
          </a:p>
          <a:p>
            <a:pPr>
              <a:buFont typeface="Arial" pitchFamily="34" charset="0"/>
              <a:buChar char="•"/>
            </a:pPr>
            <a:r>
              <a:rPr lang="en-US" sz="2000" u="none" dirty="0" smtClean="0">
                <a:solidFill>
                  <a:schemeClr val="bg2"/>
                </a:solidFill>
                <a:latin typeface="+mn-lt"/>
              </a:rPr>
              <a:t>Max Temp observed = 747.5 </a:t>
            </a:r>
            <a:r>
              <a:rPr lang="en-US" sz="2000" u="none" dirty="0" smtClean="0">
                <a:solidFill>
                  <a:schemeClr val="bg2"/>
                </a:solidFill>
                <a:latin typeface="Times New Roman"/>
                <a:cs typeface="Times New Roman"/>
              </a:rPr>
              <a:t>°</a:t>
            </a:r>
            <a:r>
              <a:rPr lang="en-US" sz="2000" u="none" dirty="0" smtClean="0">
                <a:solidFill>
                  <a:schemeClr val="bg2"/>
                </a:solidFill>
                <a:latin typeface="+mn-lt"/>
                <a:cs typeface="Times New Roman"/>
              </a:rPr>
              <a:t>C / 1377 </a:t>
            </a:r>
            <a:r>
              <a:rPr lang="en-US" sz="2000" u="none" dirty="0" smtClean="0">
                <a:solidFill>
                  <a:schemeClr val="bg2"/>
                </a:solidFill>
                <a:latin typeface="Times New Roman"/>
                <a:cs typeface="Times New Roman"/>
              </a:rPr>
              <a:t>°</a:t>
            </a:r>
            <a:r>
              <a:rPr lang="en-US" sz="2000" u="none" dirty="0" smtClean="0">
                <a:solidFill>
                  <a:schemeClr val="bg2"/>
                </a:solidFill>
                <a:latin typeface="+mn-lt"/>
                <a:cs typeface="Times New Roman"/>
              </a:rPr>
              <a:t>F</a:t>
            </a:r>
            <a:endParaRPr lang="en-US" sz="2000" u="none" dirty="0" smtClean="0">
              <a:solidFill>
                <a:schemeClr val="bg2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u="none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https://scontent-sjc2-1.xx.fbcdn.net/hphotos-xtp1/v/t1.0-9/12705500_1143601282340472_3421216579063005702_n.jpg?oh=19f595209a605c514a074158d8873998&amp;oe=5777376B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10625" t="33333" r="14375" b="51111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</p:spPr>
      </p:pic>
      <p:pic>
        <p:nvPicPr>
          <p:cNvPr id="10" name="Picture 9" descr="https://scontent-sjc2-1.xx.fbcdn.net/hphotos-xtp1/v/t1.0-9/12705500_1143601282340472_3421216579063005702_n.jpg?oh=19f595209a605c514a074158d8873998&amp;oe=5777376B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10625" t="93333" r="14375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sp>
        <p:nvSpPr>
          <p:cNvPr id="7170" name="AutoShape 2" descr="https://files.slack.com/files-pri/T06E813B5-F0DMQQAQN/steamgenerator1_3d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steamgenerator1_3d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3505200"/>
            <a:ext cx="3960825" cy="197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4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Results</a:t>
            </a:r>
            <a:endParaRPr lang="en-US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2" name="AutoShape 4" descr="https://files.slack.com/files-pri/T06E813B5-F0VQZMLEQ/pasted_image_at_2016_03_27_09_51_p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06400" y="2438400"/>
            <a:ext cx="8331200" cy="3200400"/>
            <a:chOff x="457200" y="2057400"/>
            <a:chExt cx="8331200" cy="3200400"/>
          </a:xfrm>
        </p:grpSpPr>
        <p:pic>
          <p:nvPicPr>
            <p:cNvPr id="11" name="Picture 10" descr="pasted_image_at_2016_03_27_09_51_pm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2057400"/>
              <a:ext cx="4050917" cy="3200400"/>
            </a:xfrm>
            <a:prstGeom prst="rect">
              <a:avLst/>
            </a:prstGeom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162175"/>
              <a:ext cx="3987800" cy="299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" name="Picture 8" descr="https://scontent-sjc2-1.xx.fbcdn.net/hphotos-xtp1/v/t1.0-9/12705500_1143601282340472_3421216579063005702_n.jpg?oh=19f595209a605c514a074158d8873998&amp;oe=5777376B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10625" t="33333" r="14375" b="51111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</p:spPr>
      </p:pic>
      <p:pic>
        <p:nvPicPr>
          <p:cNvPr id="10" name="Picture 9" descr="https://scontent-sjc2-1.xx.fbcdn.net/hphotos-xtp1/v/t1.0-9/12705500_1143601282340472_3421216579063005702_n.jpg?oh=19f595209a605c514a074158d8873998&amp;oe=5777376B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10625" t="93333" r="14375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96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Results</a:t>
            </a:r>
            <a:endParaRPr lang="en-US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2" name="AutoShape 4" descr="https://files.slack.com/files-pri/T06E813B5-F0VQZMLEQ/pasted_image_at_2016_03_27_09_51_p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https://scontent-sjc2-1.xx.fbcdn.net/hphotos-xtp1/v/t1.0-9/12705500_1143601282340472_3421216579063005702_n.jpg?oh=19f595209a605c514a074158d8873998&amp;oe=5777376B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10625" t="33333" r="14375" b="51111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</p:spPr>
      </p:pic>
      <p:pic>
        <p:nvPicPr>
          <p:cNvPr id="10" name="Picture 9" descr="https://scontent-sjc2-1.xx.fbcdn.net/hphotos-xtp1/v/t1.0-9/12705500_1143601282340472_3421216579063005702_n.jpg?oh=19f595209a605c514a074158d8873998&amp;oe=5777376B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10625" t="93333" r="14375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3" name="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81100" y="1976437"/>
            <a:ext cx="6781800" cy="38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67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b="0" dirty="0" smtClean="0"/>
              <a:t>Use heat from solar collector and </a:t>
            </a:r>
            <a:r>
              <a:rPr lang="en-US" b="0" dirty="0" err="1" smtClean="0"/>
              <a:t>nanoparticles</a:t>
            </a:r>
            <a:r>
              <a:rPr lang="en-US" b="0" dirty="0" smtClean="0"/>
              <a:t> to extract water vapor from regolith.</a:t>
            </a:r>
          </a:p>
          <a:p>
            <a:r>
              <a:rPr lang="en-US" b="0" dirty="0" smtClean="0"/>
              <a:t>Use steam as propulsion system for low gravity environments.</a:t>
            </a:r>
          </a:p>
          <a:p>
            <a:r>
              <a:rPr lang="en-US" b="0" dirty="0" smtClean="0"/>
              <a:t>Waste heat from </a:t>
            </a:r>
            <a:r>
              <a:rPr lang="en-US" b="0" dirty="0" err="1" smtClean="0"/>
              <a:t>nanofluid</a:t>
            </a:r>
            <a:r>
              <a:rPr lang="en-US" b="0" dirty="0" smtClean="0"/>
              <a:t> can be used to produce electricity and warm up electronics.</a:t>
            </a:r>
          </a:p>
          <a:p>
            <a:r>
              <a:rPr lang="en-US" b="0" dirty="0" smtClean="0"/>
              <a:t>Use heat to melt ground ice and collect sample.</a:t>
            </a:r>
          </a:p>
          <a:p>
            <a:endParaRPr lang="en-US" dirty="0"/>
          </a:p>
        </p:txBody>
      </p:sp>
      <p:pic>
        <p:nvPicPr>
          <p:cNvPr id="5" name="Picture 8" descr="https://scontent-sjc2-1.xx.fbcdn.net/hphotos-xtp1/v/t1.0-9/12705500_1143601282340472_3421216579063005702_n.jpg?oh=19f595209a605c514a074158d8873998&amp;oe=5777376B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10625" t="33333" r="14375" b="51111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</p:spPr>
      </p:pic>
      <p:pic>
        <p:nvPicPr>
          <p:cNvPr id="6" name="Picture 5" descr="https://scontent-sjc2-1.xx.fbcdn.net/hphotos-xtp1/v/t1.0-9/12705500_1143601282340472_3421216579063005702_n.jpg?oh=19f595209a605c514a074158d8873998&amp;oe=5777376B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10625" t="93333" r="14375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60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Steam Powered </a:t>
            </a:r>
            <a:r>
              <a:rPr lang="en-US" dirty="0" err="1" smtClean="0"/>
              <a:t>Pitbot</a:t>
            </a:r>
            <a:r>
              <a:rPr lang="en-US" dirty="0" smtClean="0"/>
              <a:t> Design Prototype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0000">
            <a:off x="5137181" y="2273661"/>
            <a:ext cx="3692642" cy="188573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209800"/>
            <a:ext cx="4831379" cy="2467262"/>
          </a:xfrm>
        </p:spPr>
      </p:pic>
      <p:pic>
        <p:nvPicPr>
          <p:cNvPr id="7" name="Picture 8" descr="https://scontent-sjc2-1.xx.fbcdn.net/hphotos-xtp1/v/t1.0-9/12705500_1143601282340472_3421216579063005702_n.jpg?oh=19f595209a605c514a074158d8873998&amp;oe=5777376B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10625" t="33333" r="14375" b="51111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</p:spPr>
      </p:pic>
      <p:pic>
        <p:nvPicPr>
          <p:cNvPr id="8" name="Picture 7" descr="https://scontent-sjc2-1.xx.fbcdn.net/hphotos-xtp1/v/t1.0-9/12705500_1143601282340472_3421216579063005702_n.jpg?oh=19f595209a605c514a074158d8873998&amp;oe=5777376B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10625" t="93333" r="14375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" y="4953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u="none" dirty="0" smtClean="0">
                <a:solidFill>
                  <a:schemeClr val="bg2"/>
                </a:solidFill>
                <a:latin typeface="+mn-lt"/>
              </a:rPr>
              <a:t>Spherical robot surrounded with Fresnel lenses.</a:t>
            </a:r>
          </a:p>
          <a:p>
            <a:pPr>
              <a:buFont typeface="Arial" pitchFamily="34" charset="0"/>
              <a:buChar char="•"/>
            </a:pPr>
            <a:r>
              <a:rPr lang="en-US" u="none" dirty="0" smtClean="0">
                <a:solidFill>
                  <a:schemeClr val="bg2"/>
                </a:solidFill>
                <a:latin typeface="+mn-lt"/>
              </a:rPr>
              <a:t>Utilizes concentrated sun and </a:t>
            </a:r>
            <a:r>
              <a:rPr lang="en-US" u="none" dirty="0" err="1" smtClean="0">
                <a:solidFill>
                  <a:schemeClr val="bg2"/>
                </a:solidFill>
                <a:latin typeface="+mn-lt"/>
              </a:rPr>
              <a:t>nanofluid</a:t>
            </a:r>
            <a:r>
              <a:rPr lang="en-US" u="none" dirty="0" smtClean="0">
                <a:solidFill>
                  <a:schemeClr val="bg2"/>
                </a:solidFill>
                <a:latin typeface="+mn-lt"/>
              </a:rPr>
              <a:t> to produce steam that causes it to roll or even hop.</a:t>
            </a:r>
            <a:endParaRPr lang="en-US" u="none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3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dec52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1&quot;/&gt;&lt;property id=&quot;20182&quot; value=&quot;0&quot;/&gt;&lt;property id=&quot;20183&quot; value=&quot;1&quot;/&gt;&lt;property id=&quot;20184&quot; value=&quot;7&quot;/&gt;&lt;property id=&quot;20224&quot; value=&quot;C:\Documents and Settings\Jekan\Desktop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property id=&quot;20180&quot; value=&quot;0&quot;/&gt;&lt;property id=&quot;20181&quot; value=&quot;1&quot;/&gt;&lt;property id=&quot;20182&quot; value=&quot;0&quot;/&gt;&lt;property id=&quot;20183&quot; value=&quot;1&quot;/&gt;&lt;/object&gt;&lt;object type=&quot;12&quot; unique_id=&quot;10145&quot;&gt;&lt;/object&gt;&lt;/object&gt;&lt;object type=&quot;4&quot; unique_id=&quot;10004&quot;&gt;&lt;/object&gt;&lt;object type=&quot;2&quot; unique_id=&quot;10005&quot;&gt;&lt;object type=&quot;3&quot; unique_id=&quot;10006&quot;&gt;&lt;property id=&quot;20148&quot; value=&quot;5&quot;/&gt;&lt;property id=&quot;20300&quot; value=&quot;Slide 1 - &amp;quot;A Regulatory Theory &amp;#x0D;&amp;#x0A;of Cortical Organization &amp;#x0D;&amp;#x0A;and its Applications to Robotics&amp;quot;&quot;/&gt;&lt;property id=&quot;20307&quot; value=&quot;256&quot;/&gt;&lt;property id=&quot;20309&quot; value=&quot;-1&quot;/&gt;&lt;/object&gt;&lt;object type=&quot;3&quot; unique_id=&quot;10007&quot;&gt;&lt;property id=&quot;20148&quot; value=&quot;5&quot;/&gt;&lt;property id=&quot;20300&quot; value=&quot;Slide 2 - &amp;quot;Outline&amp;quot;&quot;/&gt;&lt;property id=&quot;20307&quot; value=&quot;257&quot;/&gt;&lt;property id=&quot;20309&quot; value=&quot;-1&quot;/&gt;&lt;/object&gt;&lt;object type=&quot;3&quot; unique_id=&quot;10008&quot;&gt;&lt;property id=&quot;20148&quot; value=&quot;5&quot;/&gt;&lt;property id=&quot;20300&quot; value=&quot;Slide 3 - &amp;quot;Motivation&amp;quot;&quot;/&gt;&lt;property id=&quot;20307&quot; value=&quot;258&quot;/&gt;&lt;property id=&quot;20309&quot; value=&quot;-1&quot;/&gt;&lt;/object&gt;&lt;object type=&quot;3&quot; unique_id=&quot;10009&quot;&gt;&lt;property id=&quot;20148&quot; value=&quot;5&quot;/&gt;&lt;property id=&quot;20300&quot; value=&quot;Slide 4 - &amp;quot;Motivation&amp;quot;&quot;/&gt;&lt;property id=&quot;20307&quot; value=&quot;276&quot;/&gt;&lt;property id=&quot;20309&quot; value=&quot;-1&quot;/&gt;&lt;/object&gt;&lt;object type=&quot;3&quot; unique_id=&quot;10010&quot;&gt;&lt;property id=&quot;20148&quot; value=&quot;5&quot;/&gt;&lt;property id=&quot;20300&quot; value=&quot;Slide 5 - &amp;quot;Motivation&amp;quot;&quot;/&gt;&lt;property id=&quot;20307&quot; value=&quot;277&quot;/&gt;&lt;property id=&quot;20309&quot; value=&quot;-1&quot;/&gt;&lt;/object&gt;&lt;object type=&quot;3&quot; unique_id=&quot;10016&quot;&gt;&lt;property id=&quot;20148&quot; value=&quot;5&quot;/&gt;&lt;property id=&quot;20300&quot; value=&quot;Slide 10 - &amp;quot;Nature’s Control System: Regulation&amp;quot;&quot;/&gt;&lt;property id=&quot;20307&quot; value=&quot;278&quot;/&gt;&lt;property id=&quot;20309&quot; value=&quot;-1&quot;/&gt;&lt;/object&gt;&lt;object type=&quot;3&quot; unique_id=&quot;10017&quot;&gt;&lt;property id=&quot;20148&quot; value=&quot;5&quot;/&gt;&lt;property id=&quot;20300&quot; value=&quot;Slide 11 - &amp;quot;Objective&amp;quot;&quot;/&gt;&lt;property id=&quot;20307&quot; value=&quot;267&quot;/&gt;&lt;property id=&quot;20309&quot; value=&quot;-1&quot;/&gt;&lt;/object&gt;&lt;object type=&quot;3&quot; unique_id=&quot;10018&quot;&gt;&lt;property id=&quot;20148&quot; value=&quot;5&quot;/&gt;&lt;property id=&quot;20300&quot; value=&quot;Slide 130 - &amp;quot;Evolutionary Algorithms&amp;quot;&quot;/&gt;&lt;property id=&quot;20307&quot; value=&quot;299&quot;/&gt;&lt;property id=&quot;20309&quot; value=&quot;-1&quot;/&gt;&lt;/object&gt;&lt;object type=&quot;3&quot; unique_id=&quot;10019&quot;&gt;&lt;property id=&quot;20148&quot; value=&quot;5&quot;/&gt;&lt;property id=&quot;20300&quot; value=&quot;Slide 131 - &amp;quot;Background: Artificial Neural Networks&amp;quot;&quot;/&gt;&lt;property id=&quot;20307&quot; value=&quot;298&quot;/&gt;&lt;property id=&quot;20309&quot; value=&quot;-1&quot;/&gt;&lt;/object&gt;&lt;object type=&quot;3&quot; unique_id=&quot;10020&quot;&gt;&lt;property id=&quot;20148&quot; value=&quot;5&quot;/&gt;&lt;property id=&quot;20300&quot; value=&quot;Slide 132 - &amp;quot;Background: Artificial Neural Networks&amp;quot;&quot;/&gt;&lt;property id=&quot;20307&quot; value=&quot;324&quot;/&gt;&lt;property id=&quot;20309&quot; value=&quot;-1&quot;/&gt;&lt;/object&gt;&lt;object type=&quot;3&quot; unique_id=&quot;10021&quot;&gt;&lt;property id=&quot;20148&quot; value=&quot;5&quot;/&gt;&lt;property id=&quot;20300&quot; value=&quot;Slide 12 - &amp;quot;Artificial Neural Tissue&amp;#x0D;&amp;#x0A;[Thangavelautham &amp;amp; D’Eleuterio, 2005]&amp;#x0D;&amp;#x0A;&amp;quot;&quot;/&gt;&lt;property id=&quot;20307&quot; value=&quot;268&quot;/&gt;&lt;property id=&quot;20309&quot; value=&quot;-1&quot;/&gt;&lt;/object&gt;&lt;object type=&quot;3&quot; unique_id=&quot;10022&quot;&gt;&lt;property id=&quot;20148&quot; value=&quot;5&quot;/&gt;&lt;property id=&quot;20300&quot; value=&quot;Slide 13&quot;/&gt;&lt;property id=&quot;20307&quot; value=&quot;259&quot;/&gt;&lt;property id=&quot;20309&quot; value=&quot;-1&quot;/&gt;&lt;/object&gt;&lt;object type=&quot;3&quot; unique_id=&quot;10023&quot;&gt;&lt;property id=&quot;20148&quot; value=&quot;5&quot;/&gt;&lt;property id=&quot;20300&quot; value=&quot;Slide 14&quot;/&gt;&lt;property id=&quot;20307&quot; value=&quot;272&quot;/&gt;&lt;property id=&quot;20309&quot; value=&quot;-1&quot;/&gt;&lt;/object&gt;&lt;object type=&quot;3&quot; unique_id=&quot;10024&quot;&gt;&lt;property id=&quot;20148&quot; value=&quot;5&quot;/&gt;&lt;property id=&quot;20300&quot; value=&quot;Slide 15 - &amp;quot;ANT Topology&amp;quot;&quot;/&gt;&lt;property id=&quot;20307&quot; value=&quot;297&quot;/&gt;&lt;property id=&quot;20309&quot; value=&quot;-1&quot;/&gt;&lt;/object&gt;&lt;object type=&quot;3&quot; unique_id=&quot;10025&quot;&gt;&lt;property id=&quot;20148&quot; value=&quot;5&quot;/&gt;&lt;property id=&quot;20300&quot; value=&quot;Slide 16 - &amp;quot;Neural Regulation in ANT&amp;quot;&quot;/&gt;&lt;property id=&quot;20307&quot; value=&quot;296&quot;/&gt;&lt;property id=&quot;20309&quot; value=&quot;-1&quot;/&gt;&lt;/object&gt;&lt;object type=&quot;3&quot; unique_id=&quot;10034&quot;&gt;&lt;property id=&quot;20148&quot; value=&quot;5&quot;/&gt;&lt;property id=&quot;20300&quot; value=&quot;Slide 18 - &amp;quot;ANT Mapping Scheme&amp;quot;&quot;/&gt;&lt;property id=&quot;20307&quot; value=&quot;316&quot;/&gt;&lt;property id=&quot;20309&quot; value=&quot;-1&quot;/&gt;&lt;/object&gt;&lt;object type=&quot;3&quot; unique_id=&quot;10036&quot;&gt;&lt;property id=&quot;20148&quot; value=&quot;5&quot;/&gt;&lt;property id=&quot;20300&quot; value=&quot;Slide 20 - &amp;quot;Neural Regulation: Advantages&amp;quot;&quot;/&gt;&lt;property id=&quot;20307&quot; value=&quot;287&quot;/&gt;&lt;property id=&quot;20309&quot; value=&quot;-1&quot;/&gt;&lt;/object&gt;&lt;object type=&quot;3&quot; unique_id=&quot;10037&quot;&gt;&lt;property id=&quot;20148&quot; value=&quot;5&quot;/&gt;&lt;property id=&quot;20300&quot; value=&quot;Slide 21 - &amp;quot;Tasks&amp;quot;&quot;/&gt;&lt;property id=&quot;20307&quot; value=&quot;286&quot;/&gt;&lt;property id=&quot;20309&quot; value=&quot;-1&quot;/&gt;&lt;/object&gt;&lt;object type=&quot;3&quot; unique_id=&quot;10038&quot;&gt;&lt;property id=&quot;20148&quot; value=&quot;5&quot;/&gt;&lt;property id=&quot;20300&quot; value=&quot;Slide 22 - &amp;quot;Double-Pole Balancing without Velocity Info.&amp;quot;&quot;/&gt;&lt;property id=&quot;20307&quot; value=&quot;306&quot;/&gt;&lt;property id=&quot;20309&quot; value=&quot;-1&quot;/&gt;&lt;/object&gt;&lt;object type=&quot;3&quot; unique_id=&quot;10039&quot;&gt;&lt;property id=&quot;20148&quot; value=&quot;5&quot;/&gt;&lt;property id=&quot;20300&quot; value=&quot;Slide 23 - &amp;quot;Fitness Function &amp;amp; Evaluation&amp;quot;&quot;/&gt;&lt;property id=&quot;20307&quot; value=&quot;307&quot;/&gt;&lt;property id=&quot;20309&quot; value=&quot;-1&quot;/&gt;&lt;/object&gt;&lt;object type=&quot;3&quot; unique_id=&quot;10040&quot;&gt;&lt;property id=&quot;20148&quot; value=&quot;5&quot;/&gt;&lt;property id=&quot;20300&quot; value=&quot;Slide 24 - &amp;quot;Double-Pole Balancing without Velocity Info&amp;quot;&quot;/&gt;&lt;property id=&quot;20307&quot; value=&quot;305&quot;/&gt;&lt;property id=&quot;20309&quot; value=&quot;-1&quot;/&gt;&lt;/object&gt;&lt;object type=&quot;3&quot; unique_id=&quot;10041&quot;&gt;&lt;property id=&quot;20148&quot; value=&quot;5&quot;/&gt;&lt;property id=&quot;20300&quot; value=&quot;Slide 25 - &amp;quot;Double-Pole Balancing without Velocity Info&amp;quot;&quot;/&gt;&lt;property id=&quot;20307&quot; value=&quot;321&quot;/&gt;&lt;property id=&quot;20309&quot; value=&quot;-1&quot;/&gt;&lt;/object&gt;&lt;object type=&quot;3&quot; unique_id=&quot;10042&quot;&gt;&lt;property id=&quot;20148&quot; value=&quot;5&quot;/&gt;&lt;property id=&quot;20300&quot; value=&quot;Slide 27 - &amp;quot;Task Allocation&amp;quot;&quot;/&gt;&lt;property id=&quot;20307&quot; value=&quot;365&quot;/&gt;&lt;property id=&quot;20309&quot; value=&quot;-1&quot;/&gt;&lt;/object&gt;&lt;object type=&quot;3&quot; unique_id=&quot;10043&quot;&gt;&lt;property id=&quot;20148&quot; value=&quot;5&quot;/&gt;&lt;property id=&quot;20300&quot; value=&quot;Slide 26 - &amp;quot;Evolving for Creativity&amp;quot;&quot;/&gt;&lt;property id=&quot;20307&quot; value=&quot;366&quot;/&gt;&lt;property id=&quot;20309&quot; value=&quot;-1&quot;/&gt;&lt;/object&gt;&lt;object type=&quot;3&quot; unique_id=&quot;10044&quot;&gt;&lt;property id=&quot;20148&quot; value=&quot;5&quot;/&gt;&lt;property id=&quot;20300&quot; value=&quot;Slide 28 - &amp;quot;Neural Regulation and Intractability&amp;quot;&quot;/&gt;&lt;property id=&quot;20307&quot; value=&quot;285&quot;/&gt;&lt;property id=&quot;20309&quot; value=&quot;-1&quot;/&gt;&lt;/object&gt;&lt;object type=&quot;3&quot; unique_id=&quot;10048&quot;&gt;&lt;property id=&quot;20148&quot; value=&quot;5&quot;/&gt;&lt;property id=&quot;20300&quot; value=&quot;Slide 29 - &amp;quot;Theory vs. Data&amp;quot;&quot;/&gt;&lt;property id=&quot;20307&quot; value=&quot;333&quot;/&gt;&lt;property id=&quot;20309&quot; value=&quot;-1&quot;/&gt;&lt;/object&gt;&lt;object type=&quot;3&quot; unique_id=&quot;10049&quot;&gt;&lt;property id=&quot;20148&quot; value=&quot;5&quot;/&gt;&lt;property id=&quot;20300&quot; value=&quot;Slide 30 - &amp;quot;Phenotypic Neutrality&amp;quot;&quot;/&gt;&lt;property id=&quot;20307&quot; value=&quot;282&quot;/&gt;&lt;property id=&quot;20309&quot; value=&quot;-1&quot;/&gt;&lt;/object&gt;&lt;object type=&quot;3&quot; unique_id=&quot;10050&quot;&gt;&lt;property id=&quot;20148&quot; value=&quot;5&quot;/&gt;&lt;property id=&quot;20300&quot; value=&quot;Slide 31 - &amp;quot;More Supervision vs. Regulation&amp;quot;&quot;/&gt;&lt;property id=&quot;20307&quot; value=&quot;293&quot;/&gt;&lt;property id=&quot;20309&quot; value=&quot;-1&quot;/&gt;&lt;/object&gt;&lt;object type=&quot;3&quot; unique_id=&quot;10052&quot;&gt;&lt;property id=&quot;20148&quot; value=&quot;5&quot;/&gt;&lt;property id=&quot;20300&quot; value=&quot;Slide 35 - &amp;quot;Multirobot Interactions &amp;quot;&quot;/&gt;&lt;property id=&quot;20307&quot; value=&quot;362&quot;/&gt;&lt;property id=&quot;20309&quot; value=&quot;-1&quot;/&gt;&lt;/object&gt;&lt;object type=&quot;3&quot; unique_id=&quot;10053&quot;&gt;&lt;property id=&quot;20148&quot; value=&quot;5&quot;/&gt;&lt;property id=&quot;20300&quot; value=&quot;Slide 36 - &amp;quot;Multirobot Tasks&amp;quot;&quot;/&gt;&lt;property id=&quot;20307&quot; value=&quot;308&quot;/&gt;&lt;property id=&quot;20309&quot; value=&quot;-1&quot;/&gt;&lt;/object&gt;&lt;object type=&quot;3&quot; unique_id=&quot;10055&quot;&gt;&lt;property id=&quot;20148&quot; value=&quot;5&quot;/&gt;&lt;property id=&quot;20300&quot; value=&quot;Slide 37 - &amp;quot;Novel Coordination Behaviour&amp;quot;&quot;/&gt;&lt;property id=&quot;20307&quot; value=&quot;313&quot;/&gt;&lt;property id=&quot;20309&quot; value=&quot;-1&quot;/&gt;&lt;/object&gt;&lt;object type=&quot;3&quot; unique_id=&quot;10056&quot;&gt;&lt;property id=&quot;20148&quot; value=&quot;5&quot;/&gt;&lt;property id=&quot;20300&quot; value=&quot;Slide 38&quot;/&gt;&lt;property id=&quot;20307&quot; value=&quot;309&quot;/&gt;&lt;property id=&quot;20309&quot; value=&quot;-1&quot;/&gt;&lt;/object&gt;&lt;object type=&quot;3&quot; unique_id=&quot;10057&quot;&gt;&lt;property id=&quot;20148&quot; value=&quot;5&quot;/&gt;&lt;property id=&quot;20300&quot; value=&quot;Slide 39 - &amp;quot;Areas of Specialization&amp;quot;&quot;/&gt;&lt;property id=&quot;20307&quot; value=&quot;310&quot;/&gt;&lt;property id=&quot;20309&quot; value=&quot;-1&quot;/&gt;&lt;/object&gt;&lt;object type=&quot;3&quot; unique_id=&quot;10058&quot;&gt;&lt;property id=&quot;20148&quot; value=&quot;5&quot;/&gt;&lt;property id=&quot;20300&quot; value=&quot;Slide 40 - &amp;quot;Novel Coordination Behaviour&amp;quot;&quot;/&gt;&lt;property id=&quot;20307&quot; value=&quot;314&quot;/&gt;&lt;property id=&quot;20309&quot; value=&quot;-1&quot;/&gt;&lt;/object&gt;&lt;object type=&quot;3&quot; unique_id=&quot;10059&quot;&gt;&lt;property id=&quot;20148&quot; value=&quot;5&quot;/&gt;&lt;property id=&quot;20300&quot; value=&quot;Slide 156 - &amp;quot;Excavation&amp;quot;&quot;/&gt;&lt;property id=&quot;20307&quot; value=&quot;339&quot;/&gt;&lt;property id=&quot;20309&quot; value=&quot;-1&quot;/&gt;&lt;/object&gt;&lt;object type=&quot;3&quot; unique_id=&quot;10061&quot;&gt;&lt;property id=&quot;20148&quot; value=&quot;5&quot;/&gt;&lt;property id=&quot;20300&quot; value=&quot;Slide 41 - &amp;quot;Conclusions&amp;quot;&quot;/&gt;&lt;property id=&quot;20307&quot; value=&quot;320&quot;/&gt;&lt;property id=&quot;20309&quot; value=&quot;-1&quot;/&gt;&lt;/object&gt;&lt;object type=&quot;3&quot; unique_id=&quot;10062&quot;&gt;&lt;property id=&quot;20148&quot; value=&quot;5&quot;/&gt;&lt;property id=&quot;20300&quot; value=&quot;Slide 42 - &amp;quot;Conclusions&amp;quot;&quot;/&gt;&lt;property id=&quot;20307&quot; value=&quot;372&quot;/&gt;&lt;property id=&quot;20309&quot; value=&quot;-1&quot;/&gt;&lt;/object&gt;&lt;object type=&quot;3&quot; unique_id=&quot;10063&quot;&gt;&lt;property id=&quot;20148&quot; value=&quot;5&quot;/&gt;&lt;property id=&quot;20300&quot; value=&quot;Slide 43 - &amp;quot;Conclusions&amp;quot;&quot;/&gt;&lt;property id=&quot;20307&quot; value=&quot;369&quot;/&gt;&lt;property id=&quot;20309&quot; value=&quot;-1&quot;/&gt;&lt;/object&gt;&lt;object type=&quot;3&quot; unique_id=&quot;10064&quot;&gt;&lt;property id=&quot;20148&quot; value=&quot;5&quot;/&gt;&lt;property id=&quot;20300&quot; value=&quot;Slide 51 - &amp;quot;Conclusions&amp;quot;&quot;/&gt;&lt;property id=&quot;20307&quot; value=&quot;370&quot;/&gt;&lt;property id=&quot;20309&quot; value=&quot;-1&quot;/&gt;&lt;/object&gt;&lt;object type=&quot;3&quot; unique_id=&quot;10065&quot;&gt;&lt;property id=&quot;20148&quot; value=&quot;5&quot;/&gt;&lt;property id=&quot;20300&quot; value=&quot;Slide 52 - &amp;quot;Publications&amp;quot;&quot;/&gt;&lt;property id=&quot;20307&quot; value=&quot;279&quot;/&gt;&lt;property id=&quot;20309&quot; value=&quot;-1&quot;/&gt;&lt;/object&gt;&lt;object type=&quot;3&quot; unique_id=&quot;10066&quot;&gt;&lt;property id=&quot;20148&quot; value=&quot;5&quot;/&gt;&lt;property id=&quot;20300&quot; value=&quot;Slide 53 - &amp;quot;Publications&amp;quot;&quot;/&gt;&lt;property id=&quot;20307&quot; value=&quot;374&quot;/&gt;&lt;property id=&quot;20309&quot; value=&quot;-1&quot;/&gt;&lt;/object&gt;&lt;object type=&quot;3&quot; unique_id=&quot;10067&quot;&gt;&lt;property id=&quot;20148&quot; value=&quot;5&quot;/&gt;&lt;property id=&quot;20300&quot; value=&quot;Slide 44 - &amp;quot;Contributions&amp;quot;&quot;/&gt;&lt;property id=&quot;20307&quot; value=&quot;263&quot;/&gt;&lt;property id=&quot;20309&quot; value=&quot;-1&quot;/&gt;&lt;/object&gt;&lt;object type=&quot;3&quot; unique_id=&quot;10068&quot;&gt;&lt;property id=&quot;20148&quot; value=&quot;5&quot;/&gt;&lt;property id=&quot;20300&quot; value=&quot;Slide 45 - &amp;quot;Contributions&amp;quot;&quot;/&gt;&lt;property id=&quot;20307&quot; value=&quot;264&quot;/&gt;&lt;property id=&quot;20309&quot; value=&quot;-1&quot;/&gt;&lt;/object&gt;&lt;object type=&quot;3&quot; unique_id=&quot;10069&quot;&gt;&lt;property id=&quot;20148&quot; value=&quot;5&quot;/&gt;&lt;property id=&quot;20300&quot; value=&quot;Slide 46 - &amp;quot;Contributions&amp;quot;&quot;/&gt;&lt;property id=&quot;20307&quot; value=&quot;266&quot;/&gt;&lt;property id=&quot;20309&quot; value=&quot;-1&quot;/&gt;&lt;/object&gt;&lt;object type=&quot;3&quot; unique_id=&quot;10070&quot;&gt;&lt;property id=&quot;20148&quot; value=&quot;5&quot;/&gt;&lt;property id=&quot;20300&quot; value=&quot;Slide 54 - &amp;quot;Acknowledgements&amp;quot;&quot;/&gt;&lt;property id=&quot;20307&quot; value=&quot;340&quot;/&gt;&lt;property id=&quot;20309&quot; value=&quot;-1&quot;/&gt;&lt;/object&gt;&lt;object type=&quot;3&quot; unique_id=&quot;10071&quot;&gt;&lt;property id=&quot;20148&quot; value=&quot;5&quot;/&gt;&lt;property id=&quot;20300&quot; value=&quot;Slide 56 - &amp;quot;Questions&amp;quot;&quot;/&gt;&lt;property id=&quot;20307&quot; value=&quot;300&quot;/&gt;&lt;property id=&quot;20309&quot; value=&quot;-1&quot;/&gt;&lt;/object&gt;&lt;object type=&quot;3&quot; unique_id=&quot;10072&quot;&gt;&lt;property id=&quot;20148&quot; value=&quot;5&quot;/&gt;&lt;property id=&quot;20300&quot; value=&quot;Slide 57 - &amp;quot;Questions&amp;quot;&quot;/&gt;&lt;property id=&quot;20307&quot; value=&quot;415&quot;/&gt;&lt;property id=&quot;20309&quot; value=&quot;-1&quot;/&gt;&lt;/object&gt;&lt;object type=&quot;3&quot; unique_id=&quot;10073&quot;&gt;&lt;property id=&quot;20148&quot; value=&quot;5&quot;/&gt;&lt;property id=&quot;20300&quot; value=&quot;Slide 58 - &amp;quot;Evolving Neural Nets.: Theory&amp;quot;&quot;/&gt;&lt;property id=&quot;20307&quot; value=&quot;347&quot;/&gt;&lt;property id=&quot;20309&quot; value=&quot;-1&quot;/&gt;&lt;/object&gt;&lt;object type=&quot;3&quot; unique_id=&quot;10074&quot;&gt;&lt;property id=&quot;20148&quot; value=&quot;5&quot;/&gt;&lt;property id=&quot;20300&quot; value=&quot;Slide 61 - &amp;quot;One, Two and Three Features&amp;quot;&quot;/&gt;&lt;property id=&quot;20307&quot; value=&quot;348&quot;/&gt;&lt;property id=&quot;20309&quot; value=&quot;-1&quot;/&gt;&lt;/object&gt;&lt;object type=&quot;3&quot; unique_id=&quot;10075&quot;&gt;&lt;property id=&quot;20148&quot; value=&quot;5&quot;/&gt;&lt;property id=&quot;20300&quot; value=&quot;Slide 62 - &amp;quot;m Features&amp;quot;&quot;/&gt;&lt;property id=&quot;20307&quot; value=&quot;349&quot;/&gt;&lt;property id=&quot;20309&quot; value=&quot;-1&quot;/&gt;&lt;/object&gt;&lt;object type=&quot;3&quot; unique_id=&quot;10076&quot;&gt;&lt;property id=&quot;20148&quot; value=&quot;5&quot;/&gt;&lt;property id=&quot;20300&quot; value=&quot;Slide 63 - &amp;quot;Theory vs. Data&amp;quot;&quot;/&gt;&lt;property id=&quot;20307&quot; value=&quot;354&quot;/&gt;&lt;property id=&quot;20309&quot; value=&quot;-1&quot;/&gt;&lt;/object&gt;&lt;object type=&quot;3&quot; unique_id=&quot;10077&quot;&gt;&lt;property id=&quot;20148&quot; value=&quot;5&quot;/&gt;&lt;property id=&quot;20300&quot; value=&quot;Slide 64 - &amp;quot;Theory vs. Data&amp;quot;&quot;/&gt;&lt;property id=&quot;20307&quot; value=&quot;355&quot;/&gt;&lt;property id=&quot;20309&quot; value=&quot;-1&quot;/&gt;&lt;/object&gt;&lt;object type=&quot;3&quot; unique_id=&quot;10078&quot;&gt;&lt;property id=&quot;20148&quot; value=&quot;5&quot;/&gt;&lt;property id=&quot;20300&quot; value=&quot;Slide 65 - &amp;quot;Theory vs. Data&amp;quot;&quot;/&gt;&lt;property id=&quot;20307&quot; value=&quot;356&quot;/&gt;&lt;property id=&quot;20309&quot; value=&quot;-1&quot;/&gt;&lt;/object&gt;&lt;object type=&quot;3&quot; unique_id=&quot;10079&quot;&gt;&lt;property id=&quot;20148&quot; value=&quot;5&quot;/&gt;&lt;property id=&quot;20300&quot; value=&quot;Slide 66 - &amp;quot;Theory vs. Data&amp;quot;&quot;/&gt;&lt;property id=&quot;20307&quot; value=&quot;357&quot;/&gt;&lt;property id=&quot;20309&quot; value=&quot;-1&quot;/&gt;&lt;/object&gt;&lt;object type=&quot;3&quot; unique_id=&quot;10080&quot;&gt;&lt;property id=&quot;20148&quot; value=&quot;5&quot;/&gt;&lt;property id=&quot;20300&quot; value=&quot;Slide 67 - &amp;quot;Theory vs. Data&amp;quot;&quot;/&gt;&lt;property id=&quot;20307&quot; value=&quot;358&quot;/&gt;&lt;property id=&quot;20309&quot; value=&quot;-1&quot;/&gt;&lt;/object&gt;&lt;object type=&quot;3&quot; unique_id=&quot;10081&quot;&gt;&lt;property id=&quot;20148&quot; value=&quot;5&quot;/&gt;&lt;property id=&quot;20300&quot; value=&quot;Slide 68 - &amp;quot;Phenotypic Neutrality&amp;quot;&quot;/&gt;&lt;property id=&quot;20307&quot; value=&quot;350&quot;/&gt;&lt;property id=&quot;20309&quot; value=&quot;-1&quot;/&gt;&lt;/object&gt;&lt;object type=&quot;3&quot; unique_id=&quot;10082&quot;&gt;&lt;property id=&quot;20148&quot; value=&quot;5&quot;/&gt;&lt;property id=&quot;20300&quot; value=&quot;Slide 69 - &amp;quot;Phenotypic Neutrality&amp;quot;&quot;/&gt;&lt;property id=&quot;20307&quot; value=&quot;351&quot;/&gt;&lt;property id=&quot;20309&quot; value=&quot;-1&quot;/&gt;&lt;/object&gt;&lt;object type=&quot;3&quot; unique_id=&quot;10083&quot;&gt;&lt;property id=&quot;20148&quot; value=&quot;5&quot;/&gt;&lt;property id=&quot;20300&quot; value=&quot;Slide 70 - &amp;quot;Alternative: More Supervision&amp;quot;&quot;/&gt;&lt;property id=&quot;20307&quot; value=&quot;352&quot;/&gt;&lt;property id=&quot;20309&quot; value=&quot;-1&quot;/&gt;&lt;/object&gt;&lt;object type=&quot;3&quot; unique_id=&quot;10084&quot;&gt;&lt;property id=&quot;20148&quot; value=&quot;5&quot;/&gt;&lt;property id=&quot;20300&quot; value=&quot;Slide 71 - &amp;quot;More Supervision vs. Regulation&amp;quot;&quot;/&gt;&lt;property id=&quot;20307&quot; value=&quot;353&quot;/&gt;&lt;property id=&quot;20309&quot; value=&quot;-1&quot;/&gt;&lt;/object&gt;&lt;object type=&quot;3&quot; unique_id=&quot;10085&quot;&gt;&lt;property id=&quot;20148&quot; value=&quot;5&quot;/&gt;&lt;property id=&quot;20300&quot; value=&quot;Slide 72 - &amp;quot;Phenotypic Neutrality&amp;quot;&quot;/&gt;&lt;property id=&quot;20307&quot; value=&quot;304&quot;/&gt;&lt;property id=&quot;20309&quot; value=&quot;-1&quot;/&gt;&lt;/object&gt;&lt;object type=&quot;3&quot; unique_id=&quot;10086&quot;&gt;&lt;property id=&quot;20148&quot; value=&quot;5&quot;/&gt;&lt;property id=&quot;20300&quot; value=&quot;Slide 73 - &amp;quot;Phenotypic Neutrality&amp;quot;&quot;/&gt;&lt;property id=&quot;20307&quot; value=&quot;283&quot;/&gt;&lt;property id=&quot;20309&quot; value=&quot;-1&quot;/&gt;&lt;/object&gt;&lt;object type=&quot;3&quot; unique_id=&quot;10087&quot;&gt;&lt;property id=&quot;20148&quot; value=&quot;5&quot;/&gt;&lt;property id=&quot;20300&quot; value=&quot;Slide 74 - &amp;quot;Alternative: More Supervision&amp;quot;&quot;/&gt;&lt;property id=&quot;20307&quot; value=&quot;284&quot;/&gt;&lt;property id=&quot;20309&quot; value=&quot;-1&quot;/&gt;&lt;/object&gt;&lt;object type=&quot;3&quot; unique_id=&quot;10088&quot;&gt;&lt;property id=&quot;20148&quot; value=&quot;5&quot;/&gt;&lt;property id=&quot;20300&quot; value=&quot;Slide 75&quot;/&gt;&lt;property id=&quot;20307&quot; value=&quot;301&quot;/&gt;&lt;property id=&quot;20309&quot; value=&quot;-1&quot;/&gt;&lt;/object&gt;&lt;object type=&quot;3&quot; unique_id=&quot;10089&quot;&gt;&lt;property id=&quot;20148&quot; value=&quot;5&quot;/&gt;&lt;property id=&quot;20300&quot; value=&quot;Slide 76 - &amp;quot;Coarse Coding Selection&amp;quot;&quot;/&gt;&lt;property id=&quot;20307&quot; value=&quot;295&quot;/&gt;&lt;property id=&quot;20309&quot; value=&quot;-1&quot;/&gt;&lt;/object&gt;&lt;object type=&quot;3&quot; unique_id=&quot;10090&quot;&gt;&lt;property id=&quot;20148&quot; value=&quot;5&quot;/&gt;&lt;property id=&quot;20300&quot; value=&quot;Slide 77 - &amp;quot;Contributions&amp;quot;&quot;/&gt;&lt;property id=&quot;20307&quot; value=&quot;322&quot;/&gt;&lt;property id=&quot;20309&quot; value=&quot;-1&quot;/&gt;&lt;/object&gt;&lt;object type=&quot;3&quot; unique_id=&quot;10091&quot;&gt;&lt;property id=&quot;20148&quot; value=&quot;5&quot;/&gt;&lt;property id=&quot;20300&quot; value=&quot;Slide 78 - &amp;quot;Phenotypic Neutrality&amp;quot;&quot;/&gt;&lt;property id=&quot;20307&quot; value=&quot;330&quot;/&gt;&lt;property id=&quot;20309&quot; value=&quot;-1&quot;/&gt;&lt;/object&gt;&lt;object type=&quot;3&quot; unique_id=&quot;10092&quot;&gt;&lt;property id=&quot;20148&quot; value=&quot;5&quot;/&gt;&lt;property id=&quot;20300&quot; value=&quot;Slide 79 - &amp;quot;Neuron Activation Functions&amp;quot;&quot;/&gt;&lt;property id=&quot;20307&quot; value=&quot;323&quot;/&gt;&lt;property id=&quot;20309&quot; value=&quot;-1&quot;/&gt;&lt;/object&gt;&lt;object type=&quot;3&quot; unique_id=&quot;10093&quot;&gt;&lt;property id=&quot;20148&quot; value=&quot;5&quot;/&gt;&lt;property id=&quot;20300&quot; value=&quot;Slide 80 - &amp;quot;ANT Crossover Operator&amp;quot;&quot;/&gt;&lt;property id=&quot;20307&quot; value=&quot;327&quot;/&gt;&lt;property id=&quot;20309&quot; value=&quot;-1&quot;/&gt;&lt;/object&gt;&lt;object type=&quot;3&quot; unique_id=&quot;10094&quot;&gt;&lt;property id=&quot;20148&quot; value=&quot;5&quot;/&gt;&lt;property id=&quot;20300&quot; value=&quot;Slide 81 - &amp;quot;Cellular Encoding [Gruau, 1994]&amp;quot;&quot;/&gt;&lt;property id=&quot;20307&quot; value=&quot;336&quot;/&gt;&lt;property id=&quot;20309&quot; value=&quot;-1&quot;/&gt;&lt;/object&gt;&lt;object type=&quot;3&quot; unique_id=&quot;10095&quot;&gt;&lt;property id=&quot;20148&quot; value=&quot;5&quot;/&gt;&lt;property id=&quot;20300&quot; value=&quot;Slide 82 - &amp;quot;Resource Gathering Task&amp;quot;&quot;/&gt;&lt;property id=&quot;20307&quot; value=&quot;341&quot;/&gt;&lt;property id=&quot;20309&quot; value=&quot;-1&quot;/&gt;&lt;/object&gt;&lt;object type=&quot;3&quot; unique_id=&quot;10096&quot;&gt;&lt;property id=&quot;20148&quot; value=&quot;5&quot;/&gt;&lt;property id=&quot;20300&quot; value=&quot;Slide 83 - &amp;quot;Sign Following Task - ANT&amp;quot;&quot;/&gt;&lt;property id=&quot;20307&quot; value=&quot;342&quot;/&gt;&lt;property id=&quot;20309&quot; value=&quot;-1&quot;/&gt;&lt;/object&gt;&lt;object type=&quot;3&quot; unique_id=&quot;10097&quot;&gt;&lt;property id=&quot;20148&quot; value=&quot;5&quot;/&gt;&lt;property id=&quot;20300&quot; value=&quot;Slide 84 - &amp;quot;Basis Behaviors – Sign Following Task&amp;quot;&quot;/&gt;&lt;property id=&quot;20307&quot; value=&quot;343&quot;/&gt;&lt;property id=&quot;20309&quot; value=&quot;-1&quot;/&gt;&lt;/object&gt;&lt;object type=&quot;3&quot; unique_id=&quot;10098&quot;&gt;&lt;property id=&quot;20148&quot; value=&quot;5&quot;/&gt;&lt;property id=&quot;20300&quot; value=&quot;Slide 85 - &amp;quot;Coupled Motor Primitives Coupled Motor Primitives – Sign Following Task&amp;quot;&quot;/&gt;&lt;property id=&quot;20307&quot; value=&quot;344&quot;/&gt;&lt;property id=&quot;20309&quot; value=&quot;-1&quot;/&gt;&lt;/object&gt;&lt;object type=&quot;3&quot; unique_id=&quot;10099&quot;&gt;&lt;property id=&quot;20148&quot; value=&quot;5&quot;/&gt;&lt;property id=&quot;20300&quot; value=&quot;Slide 86 - &amp;quot;Coupled Motor Primitives – Sign Following Task&amp;quot;&quot;/&gt;&lt;property id=&quot;20307&quot; value=&quot;345&quot;/&gt;&lt;property id=&quot;20309&quot; value=&quot;-1&quot;/&gt;&lt;/object&gt;&lt;object type=&quot;3&quot; unique_id=&quot;10100&quot;&gt;&lt;property id=&quot;20148&quot; value=&quot;5&quot;/&gt;&lt;property id=&quot;20300&quot; value=&quot;Slide 87 - &amp;quot;Motor Primitives – Sign Following Task&amp;quot;&quot;/&gt;&lt;property id=&quot;20307&quot; value=&quot;346&quot;/&gt;&lt;property id=&quot;20309&quot; value=&quot;-1&quot;/&gt;&lt;/object&gt;&lt;object type=&quot;3&quot; unique_id=&quot;10101&quot;&gt;&lt;property id=&quot;20148&quot; value=&quot;5&quot;/&gt;&lt;property id=&quot;20300&quot; value=&quot;Slide 88 - &amp;quot;Coarse Coding&amp;quot;&quot;/&gt;&lt;property id=&quot;20307&quot; value=&quot;271&quot;/&gt;&lt;property id=&quot;20309&quot; value=&quot;-1&quot;/&gt;&lt;/object&gt;&lt;object type=&quot;3&quot; unique_id=&quot;10102&quot;&gt;&lt;property id=&quot;20148&quot; value=&quot;5&quot;/&gt;&lt;property id=&quot;20300&quot; value=&quot;Slide 89 - &amp;quot;Coarse Coding Regulation&amp;quot;&quot;/&gt;&lt;property id=&quot;20307&quot; value=&quot;273&quot;/&gt;&lt;property id=&quot;20309&quot; value=&quot;-1&quot;/&gt;&lt;/object&gt;&lt;object type=&quot;3&quot; unique_id=&quot;10103&quot;&gt;&lt;property id=&quot;20148&quot; value=&quot;5&quot;/&gt;&lt;property id=&quot;20300&quot; value=&quot;Slide 90 - &amp;quot;Phenotypic Neutrality&amp;quot;&quot;/&gt;&lt;property id=&quot;20307&quot; value=&quot;303&quot;/&gt;&lt;property id=&quot;20309&quot; value=&quot;-1&quot;/&gt;&lt;/object&gt;&lt;object type=&quot;3&quot; unique_id=&quot;10104&quot;&gt;&lt;property id=&quot;20148&quot; value=&quot;5&quot;/&gt;&lt;property id=&quot;20300&quot; value=&quot;Slide 167 - &amp;quot;ANT Development&amp;quot;&quot;/&gt;&lt;property id=&quot;20307&quot; value=&quot;363&quot;/&gt;&lt;property id=&quot;20309&quot; value=&quot;-1&quot;/&gt;&lt;/object&gt;&lt;object type=&quot;3&quot; unique_id=&quot;10105&quot;&gt;&lt;property id=&quot;20148&quot; value=&quot;5&quot;/&gt;&lt;property id=&quot;20300&quot; value=&quot;Slide 91 - &amp;quot;Neuron Activity&amp;quot;&quot;/&gt;&lt;property id=&quot;20307&quot; value=&quot;312&quot;/&gt;&lt;property id=&quot;20309&quot; value=&quot;-1&quot;/&gt;&lt;/object&gt;&lt;object type=&quot;3&quot; unique_id=&quot;10106&quot;&gt;&lt;property id=&quot;20148&quot; value=&quot;5&quot;/&gt;&lt;property id=&quot;20300&quot; value=&quot;Slide 92 - &amp;quot;OCR Example: What are Features ?&amp;quot;&quot;/&gt;&lt;property id=&quot;20307&quot; value=&quot;373&quot;/&gt;&lt;property id=&quot;20309&quot; value=&quot;-1&quot;/&gt;&lt;/object&gt;&lt;object type=&quot;3&quot; unique_id=&quot;10107&quot;&gt;&lt;property id=&quot;20148&quot; value=&quot;5&quot;/&gt;&lt;property id=&quot;20300&quot; value=&quot;Slide 159 - &amp;quot;Excavation&amp;quot;&quot;/&gt;&lt;property id=&quot;20307&quot; value=&quot;376&quot;/&gt;&lt;property id=&quot;20309&quot; value=&quot;-1&quot;/&gt;&lt;/object&gt;&lt;object type=&quot;3&quot; unique_id=&quot;10108&quot;&gt;&lt;property id=&quot;20148&quot; value=&quot;5&quot;/&gt;&lt;property id=&quot;20300&quot; value=&quot;Slide 160 - &amp;quot;Excavation&amp;quot;&quot;/&gt;&lt;property id=&quot;20307&quot; value=&quot;387&quot;/&gt;&lt;property id=&quot;20309&quot; value=&quot;-1&quot;/&gt;&lt;/object&gt;&lt;object type=&quot;3&quot; unique_id=&quot;10109&quot;&gt;&lt;property id=&quot;20148&quot; value=&quot;5&quot;/&gt;&lt;property id=&quot;20300&quot; value=&quot;Slide 93 - &amp;quot;Coarse-Coding Cell Model&amp;quot;&quot;/&gt;&lt;property id=&quot;20307&quot; value=&quot;392&quot;/&gt;&lt;property id=&quot;20309&quot; value=&quot;-1&quot;/&gt;&lt;/object&gt;&lt;object type=&quot;3&quot; unique_id=&quot;10110&quot;&gt;&lt;property id=&quot;20148&quot; value=&quot;5&quot;/&gt;&lt;property id=&quot;20300&quot; value=&quot;Slide 94 - &amp;quot;Coarse-Coding Cell Model&amp;quot;&quot;/&gt;&lt;property id=&quot;20307&quot; value=&quot;393&quot;/&gt;&lt;property id=&quot;20309&quot; value=&quot;-1&quot;/&gt;&lt;/object&gt;&lt;object type=&quot;3&quot; unique_id=&quot;10112&quot;&gt;&lt;property id=&quot;20148&quot; value=&quot;5&quot;/&gt;&lt;property id=&quot;20300&quot; value=&quot;Slide 96 - &amp;quot;Coarse-coding Cell Model&amp;#x0D;&amp;#x0A;&amp;quot;&quot;/&gt;&lt;property id=&quot;20307&quot; value=&quot;395&quot;/&gt;&lt;property id=&quot;20309&quot; value=&quot;-1&quot;/&gt;&lt;/object&gt;&lt;object type=&quot;3&quot; unique_id=&quot;10113&quot;&gt;&lt;property id=&quot;20148&quot; value=&quot;5&quot;/&gt;&lt;property id=&quot;20300&quot; value=&quot;Slide 97 - &amp;quot;Multistate Neuron Models&amp;quot;&quot;/&gt;&lt;property id=&quot;20307&quot; value=&quot;396&quot;/&gt;&lt;property id=&quot;20309&quot; value=&quot;-1&quot;/&gt;&lt;/object&gt;&lt;object type=&quot;3&quot; unique_id=&quot;10114&quot;&gt;&lt;property id=&quot;20148&quot; value=&quot;5&quot;/&gt;&lt;property id=&quot;20300&quot; value=&quot;Slide 98 - &amp;quot;Sign Following Task&amp;quot;&quot;/&gt;&lt;property id=&quot;20307&quot; value=&quot;397&quot;/&gt;&lt;property id=&quot;20309&quot; value=&quot;-1&quot;/&gt;&lt;/object&gt;&lt;object type=&quot;3&quot; unique_id=&quot;10115&quot;&gt;&lt;property id=&quot;20148&quot; value=&quot;5&quot;/&gt;&lt;property id=&quot;20300&quot; value=&quot;Slide 99&quot;/&gt;&lt;property id=&quot;20307&quot; value=&quot;389&quot;/&gt;&lt;property id=&quot;20309&quot; value=&quot;-1&quot;/&gt;&lt;/object&gt;&lt;object type=&quot;3&quot; unique_id=&quot;10116&quot;&gt;&lt;property id=&quot;20148&quot; value=&quot;5&quot;/&gt;&lt;property id=&quot;20300&quot; value=&quot;Slide 100 - &amp;quot;Grid World Sensor Layout&amp;quot;&quot;/&gt;&lt;property id=&quot;20307&quot; value=&quot;401&quot;/&gt;&lt;property id=&quot;20309&quot; value=&quot;-1&quot;/&gt;&lt;/object&gt;&lt;object type=&quot;3&quot; unique_id=&quot;10117&quot;&gt;&lt;property id=&quot;20148&quot; value=&quot;5&quot;/&gt;&lt;property id=&quot;20300&quot; value=&quot;Slide 101 - &amp;quot;Basis Behaviours&amp;quot;&quot;/&gt;&lt;property id=&quot;20307&quot; value=&quot;402&quot;/&gt;&lt;property id=&quot;20309&quot; value=&quot;-1&quot;/&gt;&lt;/object&gt;&lt;object type=&quot;3&quot; unique_id=&quot;10118&quot;&gt;&lt;property id=&quot;20148&quot; value=&quot;5&quot;/&gt;&lt;property id=&quot;20300&quot; value=&quot;Slide 102 - &amp;quot;Fitness Function&amp;quot;&quot;/&gt;&lt;property id=&quot;20307&quot; value=&quot;403&quot;/&gt;&lt;property id=&quot;20309&quot; value=&quot;-1&quot;/&gt;&lt;/object&gt;&lt;object type=&quot;3&quot; unique_id=&quot;10119&quot;&gt;&lt;property id=&quot;20148&quot; value=&quot;5&quot;/&gt;&lt;property id=&quot;20300&quot; value=&quot;Slide 103 - &amp;quot;Gene Map&amp;quot;&quot;/&gt;&lt;property id=&quot;20307&quot; value=&quot;390&quot;/&gt;&lt;property id=&quot;20309&quot; value=&quot;-1&quot;/&gt;&lt;/object&gt;&lt;object type=&quot;3&quot; unique_id=&quot;10120&quot;&gt;&lt;property id=&quot;20148&quot; value=&quot;5&quot;/&gt;&lt;property id=&quot;20300&quot; value=&quot;Slide 104&quot;/&gt;&lt;property id=&quot;20307&quot; value=&quot;391&quot;/&gt;&lt;property id=&quot;20309&quot; value=&quot;-1&quot;/&gt;&lt;/object&gt;&lt;object type=&quot;3&quot; unique_id=&quot;10121&quot;&gt;&lt;property id=&quot;20148&quot; value=&quot;5&quot;/&gt;&lt;property id=&quot;20300&quot; value=&quot;Slide 105&quot;/&gt;&lt;property id=&quot;20307&quot; value=&quot;398&quot;/&gt;&lt;property id=&quot;20309&quot; value=&quot;-1&quot;/&gt;&lt;/object&gt;&lt;object type=&quot;3&quot; unique_id=&quot;10122&quot;&gt;&lt;property id=&quot;20148&quot; value=&quot;5&quot;/&gt;&lt;property id=&quot;20300&quot; value=&quot;Slide 106&quot;/&gt;&lt;property id=&quot;20307&quot; value=&quot;399&quot;/&gt;&lt;property id=&quot;20309&quot; value=&quot;-1&quot;/&gt;&lt;/object&gt;&lt;object type=&quot;3&quot; unique_id=&quot;10123&quot;&gt;&lt;property id=&quot;20148&quot; value=&quot;5&quot;/&gt;&lt;property id=&quot;20300&quot; value=&quot;Slide 107&quot;/&gt;&lt;property id=&quot;20307&quot; value=&quot;400&quot;/&gt;&lt;property id=&quot;20309&quot; value=&quot;-1&quot;/&gt;&lt;/object&gt;&lt;object type=&quot;3&quot; unique_id=&quot;10124&quot;&gt;&lt;property id=&quot;20148&quot; value=&quot;5&quot;/&gt;&lt;property id=&quot;20300&quot; value=&quot;Slide 108 - &amp;quot;Resource Gathering&amp;quot;&quot;/&gt;&lt;property id=&quot;20307&quot; value=&quot;383&quot;/&gt;&lt;property id=&quot;20309&quot; value=&quot;-1&quot;/&gt;&lt;/object&gt;&lt;object type=&quot;3&quot; unique_id=&quot;10125&quot;&gt;&lt;property id=&quot;20148&quot; value=&quot;5&quot;/&gt;&lt;property id=&quot;20300&quot; value=&quot;Slide 109 - &amp;quot;Resource Gathering&amp;quot;&quot;/&gt;&lt;property id=&quot;20307&quot; value=&quot;384&quot;/&gt;&lt;property id=&quot;20309&quot; value=&quot;-1&quot;/&gt;&lt;/object&gt;&lt;object type=&quot;3&quot; unique_id=&quot;10126&quot;&gt;&lt;property id=&quot;20148&quot; value=&quot;5&quot;/&gt;&lt;property id=&quot;20300&quot; value=&quot;Slide 110 - &amp;quot;Resource Gathering&amp;quot;&quot;/&gt;&lt;property id=&quot;20307&quot; value=&quot;385&quot;/&gt;&lt;property id=&quot;20309&quot; value=&quot;-1&quot;/&gt;&lt;/object&gt;&lt;object type=&quot;3&quot; unique_id=&quot;10127&quot;&gt;&lt;property id=&quot;20148&quot; value=&quot;5&quot;/&gt;&lt;property id=&quot;20300&quot; value=&quot;Slide 111 - &amp;quot;Resource Gathering&amp;quot;&quot;/&gt;&lt;property id=&quot;20307&quot; value=&quot;386&quot;/&gt;&lt;property id=&quot;20309&quot; value=&quot;-1&quot;/&gt;&lt;/object&gt;&lt;object type=&quot;3&quot; unique_id=&quot;10128&quot;&gt;&lt;property id=&quot;20148&quot; value=&quot;5&quot;/&gt;&lt;property id=&quot;20300&quot; value=&quot;Slide 113 - &amp;quot;Resource Gathering Task&amp;quot;&quot;/&gt;&lt;property id=&quot;20307&quot; value=&quot;377&quot;/&gt;&lt;property id=&quot;20309&quot; value=&quot;-1&quot;/&gt;&lt;/object&gt;&lt;object type=&quot;3&quot; unique_id=&quot;10129&quot;&gt;&lt;property id=&quot;20148&quot; value=&quot;5&quot;/&gt;&lt;property id=&quot;20300&quot; value=&quot;Slide 114&quot;/&gt;&lt;property id=&quot;20307&quot; value=&quot;378&quot;/&gt;&lt;property id=&quot;20309&quot; value=&quot;-1&quot;/&gt;&lt;/object&gt;&lt;object type=&quot;3&quot; unique_id=&quot;10130&quot;&gt;&lt;property id=&quot;20148&quot; value=&quot;5&quot;/&gt;&lt;property id=&quot;20300&quot; value=&quot;Slide 115&quot;/&gt;&lt;property id=&quot;20307&quot; value=&quot;381&quot;/&gt;&lt;property id=&quot;20309&quot; value=&quot;-1&quot;/&gt;&lt;/object&gt;&lt;object type=&quot;3&quot; unique_id=&quot;10131&quot;&gt;&lt;property id=&quot;20148&quot; value=&quot;5&quot;/&gt;&lt;property id=&quot;20300&quot; value=&quot;Slide 116&quot;/&gt;&lt;property id=&quot;20307&quot; value=&quot;382&quot;/&gt;&lt;property id=&quot;20309&quot; value=&quot;-1&quot;/&gt;&lt;/object&gt;&lt;object type=&quot;3&quot; unique_id=&quot;10132&quot;&gt;&lt;property id=&quot;20148&quot; value=&quot;5&quot;/&gt;&lt;property id=&quot;20300&quot; value=&quot;Slide 117&quot;/&gt;&lt;property id=&quot;20307&quot; value=&quot;379&quot;/&gt;&lt;property id=&quot;20309&quot; value=&quot;-1&quot;/&gt;&lt;/object&gt;&lt;object type=&quot;3&quot; unique_id=&quot;10133&quot;&gt;&lt;property id=&quot;20148&quot; value=&quot;5&quot;/&gt;&lt;property id=&quot;20300&quot; value=&quot;Slide 118&quot;/&gt;&lt;property id=&quot;20307&quot; value=&quot;380&quot;/&gt;&lt;property id=&quot;20309&quot; value=&quot;-1&quot;/&gt;&lt;/object&gt;&lt;object type=&quot;3&quot; unique_id=&quot;10134&quot;&gt;&lt;property id=&quot;20148&quot; value=&quot;5&quot;/&gt;&lt;property id=&quot;20300&quot; value=&quot;Slide 120 - &amp;quot;Demo: Tiling Formation Task&amp;quot;&quot;/&gt;&lt;property id=&quot;20307&quot; value=&quot;404&quot;/&gt;&lt;property id=&quot;20309&quot; value=&quot;-1&quot;/&gt;&lt;/object&gt;&lt;object type=&quot;3&quot; unique_id=&quot;10135&quot;&gt;&lt;property id=&quot;20148&quot; value=&quot;5&quot;/&gt;&lt;property id=&quot;20300&quot; value=&quot;Slide 121 - &amp;quot;Biological Modeling&amp;quot;&quot;/&gt;&lt;property id=&quot;20307&quot; value=&quot;405&quot;/&gt;&lt;property id=&quot;20309&quot; value=&quot;-1&quot;/&gt;&lt;/object&gt;&lt;object type=&quot;3&quot; unique_id=&quot;10136&quot;&gt;&lt;property id=&quot;20148&quot; value=&quot;5&quot;/&gt;&lt;property id=&quot;20300&quot; value=&quot;Slide 122 - &amp;quot;Solid &amp;amp; Hollow Sphere&amp;quot;&quot;/&gt;&lt;property id=&quot;20307&quot; value=&quot;408&quot;/&gt;&lt;property id=&quot;20309&quot; value=&quot;-1&quot;/&gt;&lt;/object&gt;&lt;object type=&quot;3&quot; unique_id=&quot;10137&quot;&gt;&lt;property id=&quot;20148&quot; value=&quot;5&quot;/&gt;&lt;property id=&quot;20300&quot; value=&quot;Slide 123 - &amp;quot;Steady State Configs.&amp;quot;&quot;/&gt;&lt;property id=&quot;20307&quot; value=&quot;409&quot;/&gt;&lt;property id=&quot;20309&quot; value=&quot;-1&quot;/&gt;&lt;/object&gt;&lt;object type=&quot;3&quot; unique_id=&quot;10138&quot;&gt;&lt;property id=&quot;20148&quot; value=&quot;5&quot;/&gt;&lt;property id=&quot;20300&quot; value=&quot;Slide 124 - &amp;quot;Burst Characteristics&amp;quot;&quot;/&gt;&lt;property id=&quot;20307&quot; value=&quot;410&quot;/&gt;&lt;property id=&quot;20309&quot; value=&quot;-1&quot;/&gt;&lt;/object&gt;&lt;object type=&quot;3&quot; unique_id=&quot;10139&quot;&gt;&lt;property id=&quot;20148&quot; value=&quot;5&quot;/&gt;&lt;property id=&quot;20300&quot; value=&quot;Slide 125 - &amp;quot;GasNet Model [Husbands et al., 1998]&amp;quot;&quot;/&gt;&lt;property id=&quot;20307&quot; value=&quot;406&quot;/&gt;&lt;property id=&quot;20309&quot; value=&quot;-1&quot;/&gt;&lt;/object&gt;&lt;object type=&quot;3&quot; unique_id=&quot;10140&quot;&gt;&lt;property id=&quot;20148&quot; value=&quot;5&quot;/&gt;&lt;property id=&quot;20300&quot; value=&quot;Slide 126 - &amp;quot;Parallel Fibers (Phillipides et al., 2005)&amp;quot;&quot;/&gt;&lt;property id=&quot;20307&quot; value=&quot;407&quot;/&gt;&lt;property id=&quot;20309&quot; value=&quot;-1&quot;/&gt;&lt;/object&gt;&lt;object type=&quot;3&quot; unique_id=&quot;10141&quot;&gt;&lt;property id=&quot;20148&quot; value=&quot;5&quot;/&gt;&lt;property id=&quot;20300&quot; value=&quot;Slide 127 - &amp;quot;Shannon’s Entropy&amp;quot;&quot;/&gt;&lt;property id=&quot;20307&quot; value=&quot;411&quot;/&gt;&lt;property id=&quot;20309&quot; value=&quot;-1&quot;/&gt;&lt;/object&gt;&lt;object type=&quot;3&quot; unique_id=&quot;10142&quot;&gt;&lt;property id=&quot;20148&quot; value=&quot;5&quot;/&gt;&lt;property id=&quot;20300&quot; value=&quot;Slide 128 - &amp;quot;Mutual Information&amp;quot;&quot;/&gt;&lt;property id=&quot;20307&quot; value=&quot;412&quot;/&gt;&lt;property id=&quot;20309&quot; value=&quot;-1&quot;/&gt;&lt;/object&gt;&lt;object type=&quot;3&quot; unique_id=&quot;10143&quot;&gt;&lt;property id=&quot;20148&quot; value=&quot;5&quot;/&gt;&lt;property id=&quot;20300&quot; value=&quot;Slide 129 - &amp;quot;Mutual Information&amp;quot;&quot;/&gt;&lt;property id=&quot;20307&quot; value=&quot;414&quot;/&gt;&lt;property id=&quot;20309&quot; value=&quot;-1&quot;/&gt;&lt;/object&gt;&lt;object type=&quot;3&quot; unique_id=&quot;13887&quot;&gt;&lt;property id=&quot;20148&quot; value=&quot;5&quot;/&gt;&lt;property id=&quot;20300&quot; value=&quot;Slide 133 - &amp;quot;Biophysical Plausibility&amp;quot;&quot;/&gt;&lt;property id=&quot;20307&quot; value=&quot;416&quot;/&gt;&lt;/object&gt;&lt;object type=&quot;3&quot; unique_id=&quot;13888&quot;&gt;&lt;property id=&quot;20148&quot; value=&quot;5&quot;/&gt;&lt;property id=&quot;20300&quot; value=&quot;Slide 134 - &amp;quot;Related Work&amp;quot;&quot;/&gt;&lt;property id=&quot;20307&quot; value=&quot;417&quot;/&gt;&lt;/object&gt;&lt;object type=&quot;3&quot; unique_id=&quot;13889&quot;&gt;&lt;property id=&quot;20148&quot; value=&quot;5&quot;/&gt;&lt;property id=&quot;20300&quot; value=&quot;Slide 135 - &amp;quot;Related Work&amp;quot;&quot;/&gt;&lt;property id=&quot;20307&quot; value=&quot;418&quot;/&gt;&lt;/object&gt;&lt;object type=&quot;3&quot; unique_id=&quot;13890&quot;&gt;&lt;property id=&quot;20148&quot; value=&quot;5&quot;/&gt;&lt;property id=&quot;20300&quot; value=&quot;Slide 136 - &amp;quot;Limitations with Fixed Topologies&amp;quot;&quot;/&gt;&lt;property id=&quot;20307&quot; value=&quot;419&quot;/&gt;&lt;/object&gt;&lt;object type=&quot;3&quot; unique_id=&quot;13891&quot;&gt;&lt;property id=&quot;20148&quot; value=&quot;5&quot;/&gt;&lt;property id=&quot;20300&quot; value=&quot;Slide 137 - &amp;quot;Related Work&amp;quot;&quot;/&gt;&lt;property id=&quot;20307&quot; value=&quot;420&quot;/&gt;&lt;/object&gt;&lt;object type=&quot;3&quot; unique_id=&quot;13892&quot;&gt;&lt;property id=&quot;20148&quot; value=&quot;5&quot;/&gt;&lt;property id=&quot;20300&quot; value=&quot;Slide 138 - &amp;quot;Crossover &amp;amp; the Bloating Problem&amp;quot;&quot;/&gt;&lt;property id=&quot;20307&quot; value=&quot;421&quot;/&gt;&lt;/object&gt;&lt;object type=&quot;3&quot; unique_id=&quot;13893&quot;&gt;&lt;property id=&quot;20148&quot; value=&quot;5&quot;/&gt;&lt;property id=&quot;20300&quot; value=&quot;Slide 139 - &amp;quot;Related Work&amp;quot;&quot;/&gt;&lt;property id=&quot;20307&quot; value=&quot;422&quot;/&gt;&lt;/object&gt;&lt;object type=&quot;3&quot; unique_id=&quot;13894&quot;&gt;&lt;property id=&quot;20148&quot; value=&quot;5&quot;/&gt;&lt;property id=&quot;20300&quot; value=&quot;Slide 140 - &amp;quot;Related Work&amp;quot;&quot;/&gt;&lt;property id=&quot;20307&quot; value=&quot;423&quot;/&gt;&lt;/object&gt;&lt;object type=&quot;3&quot; unique_id=&quot;13895&quot;&gt;&lt;property id=&quot;20148&quot; value=&quot;5&quot;/&gt;&lt;property id=&quot;20300&quot; value=&quot;Slide 141 - &amp;quot;Applications in Space Robotics&amp;quot;&quot;/&gt;&lt;property id=&quot;20307&quot; value=&quot;424&quot;/&gt;&lt;/object&gt;&lt;object type=&quot;3&quot; unique_id=&quot;13896&quot;&gt;&lt;property id=&quot;20148&quot; value=&quot;5&quot;/&gt;&lt;property id=&quot;20300&quot; value=&quot;Slide 142 - &amp;quot;Significance&amp;quot;&quot;/&gt;&lt;property id=&quot;20307&quot; value=&quot;425&quot;/&gt;&lt;/object&gt;&lt;object type=&quot;3&quot; unique_id=&quot;13897&quot;&gt;&lt;property id=&quot;20148&quot; value=&quot;5&quot;/&gt;&lt;property id=&quot;20300&quot; value=&quot;Slide 143&quot;/&gt;&lt;property id=&quot;20307&quot; value=&quot;426&quot;/&gt;&lt;/object&gt;&lt;object type=&quot;3&quot; unique_id=&quot;13898&quot;&gt;&lt;property id=&quot;20148&quot; value=&quot;5&quot;/&gt;&lt;property id=&quot;20300&quot; value=&quot;Slide 144&quot;/&gt;&lt;property id=&quot;20307&quot; value=&quot;427&quot;/&gt;&lt;/object&gt;&lt;object type=&quot;3&quot; unique_id=&quot;13899&quot;&gt;&lt;property id=&quot;20148&quot; value=&quot;5&quot;/&gt;&lt;property id=&quot;20300&quot; value=&quot;Slide 145 - &amp;quot;Significance&amp;quot;&quot;/&gt;&lt;property id=&quot;20307&quot; value=&quot;428&quot;/&gt;&lt;/object&gt;&lt;object type=&quot;3&quot; unique_id=&quot;13900&quot;&gt;&lt;property id=&quot;20148&quot; value=&quot;5&quot;/&gt;&lt;property id=&quot;20300&quot; value=&quot;Slide 146 - &amp;quot;Applications in Space Robotics&amp;quot;&quot;/&gt;&lt;property id=&quot;20307&quot; value=&quot;429&quot;/&gt;&lt;/object&gt;&lt;object type=&quot;3&quot; unique_id=&quot;13901&quot;&gt;&lt;property id=&quot;20148&quot; value=&quot;5&quot;/&gt;&lt;property id=&quot;20300&quot; value=&quot;Slide 147 - &amp;quot;Significance&amp;quot;&quot;/&gt;&lt;property id=&quot;20307&quot; value=&quot;430&quot;/&gt;&lt;/object&gt;&lt;object type=&quot;3&quot; unique_id=&quot;13902&quot;&gt;&lt;property id=&quot;20148&quot; value=&quot;5&quot;/&gt;&lt;property id=&quot;20300&quot; value=&quot;Slide 148&quot;/&gt;&lt;property id=&quot;20307&quot; value=&quot;431&quot;/&gt;&lt;/object&gt;&lt;object type=&quot;3&quot; unique_id=&quot;13903&quot;&gt;&lt;property id=&quot;20148&quot; value=&quot;5&quot;/&gt;&lt;property id=&quot;20300&quot; value=&quot;Slide 149&quot;/&gt;&lt;property id=&quot;20307&quot; value=&quot;432&quot;/&gt;&lt;/object&gt;&lt;object type=&quot;3&quot; unique_id=&quot;13904&quot;&gt;&lt;property id=&quot;20148&quot; value=&quot;5&quot;/&gt;&lt;property id=&quot;20300&quot; value=&quot;Slide 150 - &amp;quot;Significance&amp;quot;&quot;/&gt;&lt;property id=&quot;20307&quot; value=&quot;433&quot;/&gt;&lt;/object&gt;&lt;object type=&quot;3&quot; unique_id=&quot;13905&quot;&gt;&lt;property id=&quot;20148&quot; value=&quot;5&quot;/&gt;&lt;property id=&quot;20300&quot; value=&quot;Slide 166 - &amp;quot;ANT Crossover Operator&amp;quot;&quot;/&gt;&lt;property id=&quot;20307&quot; value=&quot;434&quot;/&gt;&lt;/object&gt;&lt;object type=&quot;3&quot; unique_id=&quot;14354&quot;&gt;&lt;property id=&quot;20148&quot; value=&quot;5&quot;/&gt;&lt;property id=&quot;20300&quot; value=&quot;Slide 151 - &amp;quot;Chapter Overview&amp;quot;&quot;/&gt;&lt;property id=&quot;20307&quot; value=&quot;435&quot;/&gt;&lt;/object&gt;&lt;object type=&quot;3&quot; unique_id=&quot;14355&quot;&gt;&lt;property id=&quot;20148&quot; value=&quot;5&quot;/&gt;&lt;property id=&quot;20300&quot; value=&quot;Slide 152 - &amp;quot;Evolvability&amp;quot;&quot;/&gt;&lt;property id=&quot;20307&quot; value=&quot;436&quot;/&gt;&lt;/object&gt;&lt;object type=&quot;3&quot; unique_id=&quot;14356&quot;&gt;&lt;property id=&quot;20148&quot; value=&quot;5&quot;/&gt;&lt;property id=&quot;20300&quot; value=&quot;Slide 153 - &amp;quot;Changing Task, Changing Model ?&amp;quot;&quot;/&gt;&lt;property id=&quot;20307&quot; value=&quot;437&quot;/&gt;&lt;/object&gt;&lt;object type=&quot;3&quot; unique_id=&quot;16334&quot;&gt;&lt;property id=&quot;20148&quot; value=&quot;5&quot;/&gt;&lt;property id=&quot;20300&quot; value=&quot;Slide 47 - &amp;quot;Feature Detectors&amp;quot;&quot;/&gt;&lt;property id=&quot;20307&quot; value=&quot;442&quot;/&gt;&lt;/object&gt;&lt;object type=&quot;3&quot; unique_id=&quot;16335&quot;&gt;&lt;property id=&quot;20148&quot; value=&quot;5&quot;/&gt;&lt;property id=&quot;20300&quot; value=&quot;Slide 48 - &amp;quot;Task Allocation&amp;quot;&quot;/&gt;&lt;property id=&quot;20307&quot; value=&quot;443&quot;/&gt;&lt;/object&gt;&lt;object type=&quot;3&quot; unique_id=&quot;16336&quot;&gt;&lt;property id=&quot;20148&quot; value=&quot;5&quot;/&gt;&lt;property id=&quot;20300&quot; value=&quot;Slide 155 - &amp;quot;Excavation&amp;quot;&quot;/&gt;&lt;property id=&quot;20307&quot; value=&quot;441&quot;/&gt;&lt;/object&gt;&lt;object type=&quot;3&quot; unique_id=&quot;16338&quot;&gt;&lt;property id=&quot;20148&quot; value=&quot;5&quot;/&gt;&lt;property id=&quot;20300&quot; value=&quot;Slide 49 - &amp;quot;Evolving Neural Networks&amp;quot;&quot;/&gt;&lt;property id=&quot;20307&quot; value=&quot;438&quot;/&gt;&lt;/object&gt;&lt;object type=&quot;3&quot; unique_id=&quot;16339&quot;&gt;&lt;property id=&quot;20148&quot; value=&quot;5&quot;/&gt;&lt;property id=&quot;20300&quot; value=&quot;Slide 50 - &amp;quot;Feature Detectors and Noisy Neurons&amp;quot;&quot;/&gt;&lt;property id=&quot;20307&quot; value=&quot;439&quot;/&gt;&lt;/object&gt;&lt;object type=&quot;3&quot; unique_id=&quot;17106&quot;&gt;&lt;property id=&quot;20148&quot; value=&quot;5&quot;/&gt;&lt;property id=&quot;20300&quot; value=&quot;Slide 19 - &amp;quot;Limitations with Fixed Topologies&amp;quot;&quot;/&gt;&lt;property id=&quot;20307&quot; value=&quot;444&quot;/&gt;&lt;/object&gt;&lt;object type=&quot;3&quot; unique_id=&quot;19250&quot;&gt;&lt;property id=&quot;20148&quot; value=&quot;5&quot;/&gt;&lt;property id=&quot;20300&quot; value=&quot;Slide 7&quot;/&gt;&lt;property id=&quot;20307&quot; value=&quot;449&quot;/&gt;&lt;/object&gt;&lt;object type=&quot;3&quot; unique_id=&quot;19251&quot;&gt;&lt;property id=&quot;20148&quot; value=&quot;5&quot;/&gt;&lt;property id=&quot;20300&quot; value=&quot;Slide 8&quot;/&gt;&lt;property id=&quot;20307&quot; value=&quot;450&quot;/&gt;&lt;/object&gt;&lt;object type=&quot;3&quot; unique_id=&quot;19252&quot;&gt;&lt;property id=&quot;20148&quot; value=&quot;5&quot;/&gt;&lt;property id=&quot;20300&quot; value=&quot;Slide 17 - &amp;quot;Biophysical Plausibility&amp;quot;&quot;/&gt;&lt;property id=&quot;20307&quot; value=&quot;445&quot;/&gt;&lt;/object&gt;&lt;object type=&quot;3&quot; unique_id=&quot;19253&quot;&gt;&lt;property id=&quot;20148&quot; value=&quot;5&quot;/&gt;&lt;property id=&quot;20300&quot; value=&quot;Slide 32 - &amp;quot;Coarse-Coding Cell Model&amp;quot;&quot;/&gt;&lt;property id=&quot;20307&quot; value=&quot;447&quot;/&gt;&lt;/object&gt;&lt;object type=&quot;3&quot; unique_id=&quot;19254&quot;&gt;&lt;property id=&quot;20148&quot; value=&quot;5&quot;/&gt;&lt;property id=&quot;20300&quot; value=&quot;Slide 33 - &amp;quot;Coarse-Coding Cell Model&amp;quot;&quot;/&gt;&lt;property id=&quot;20307&quot; value=&quot;448&quot;/&gt;&lt;/object&gt;&lt;object type=&quot;3&quot; unique_id=&quot;19255&quot;&gt;&lt;property id=&quot;20148&quot; value=&quot;5&quot;/&gt;&lt;property id=&quot;20300&quot; value=&quot;Slide 34&quot;/&gt;&lt;property id=&quot;20307&quot; value=&quot;446&quot;/&gt;&lt;/object&gt;&lt;object type=&quot;3&quot; unique_id=&quot;19257&quot;&gt;&lt;property id=&quot;20148&quot; value=&quot;5&quot;/&gt;&lt;property id=&quot;20300&quot; value=&quot;Slide 6 - &amp;quot;Significance&amp;quot;&quot;/&gt;&lt;property id=&quot;20307&quot; value=&quot;452&quot;/&gt;&lt;/object&gt;&lt;object type=&quot;3&quot; unique_id=&quot;19258&quot;&gt;&lt;property id=&quot;20148&quot; value=&quot;5&quot;/&gt;&lt;property id=&quot;20300&quot; value=&quot;Slide 9 - &amp;quot;Significance&amp;quot;&quot;/&gt;&lt;property id=&quot;20307&quot; value=&quot;453&quot;/&gt;&lt;/object&gt;&lt;object type=&quot;3&quot; unique_id=&quot;20388&quot;&gt;&lt;property id=&quot;20148&quot; value=&quot;5&quot;/&gt;&lt;property id=&quot;20300&quot; value=&quot;Slide 154 - &amp;quot;Tiling Formation Task&amp;quot;&quot;/&gt;&lt;property id=&quot;20307&quot; value=&quot;454&quot;/&gt;&lt;/object&gt;&lt;object type=&quot;3&quot; unique_id=&quot;22830&quot;&gt;&lt;property id=&quot;20148&quot; value=&quot;5&quot;/&gt;&lt;property id=&quot;20300&quot; value=&quot;Slide 157&quot;/&gt;&lt;property id=&quot;20307&quot; value=&quot;462&quot;/&gt;&lt;/object&gt;&lt;object type=&quot;3&quot; unique_id=&quot;22831&quot;&gt;&lt;property id=&quot;20148&quot; value=&quot;5&quot;/&gt;&lt;property id=&quot;20300&quot; value=&quot;Slide 158&quot;/&gt;&lt;property id=&quot;20307&quot; value=&quot;461&quot;/&gt;&lt;/object&gt;&lt;object type=&quot;3&quot; unique_id=&quot;22832&quot;&gt;&lt;property id=&quot;20148&quot; value=&quot;5&quot;/&gt;&lt;property id=&quot;20300&quot; value=&quot;Slide 161 - &amp;quot;Excavation – Optimal Conditions &amp;#x0D;&amp;#x0A;(Thangavelautham et al. submission to ICRA’09)&amp;quot;&quot;/&gt;&lt;property id=&quot;20307&quot; value=&quot;456&quot;/&gt;&lt;/object&gt;&lt;object type=&quot;3&quot; unique_id=&quot;22833&quot;&gt;&lt;property id=&quot;20148&quot; value=&quot;5&quot;/&gt;&lt;property id=&quot;20300&quot; value=&quot;Slide 162 - &amp;quot;Excavation – Optimal Conditions &amp;#x0D;&amp;#x0A;(Thangavelautham et al. submission to ICRA’09)&amp;quot;&quot;/&gt;&lt;property id=&quot;20307&quot; value=&quot;457&quot;/&gt;&lt;/object&gt;&lt;object type=&quot;3&quot; unique_id=&quot;22834&quot;&gt;&lt;property id=&quot;20148&quot; value=&quot;5&quot;/&gt;&lt;property id=&quot;20300&quot; value=&quot;Slide 163 - &amp;quot;Excavation – Optimal Conditions &amp;#x0D;&amp;#x0A;(Thangavelautham et al. submission to ICRA’09)&amp;quot;&quot;/&gt;&lt;property id=&quot;20307&quot; value=&quot;458&quot;/&gt;&lt;/object&gt;&lt;object type=&quot;3&quot; unique_id=&quot;22835&quot;&gt;&lt;property id=&quot;20148&quot; value=&quot;5&quot;/&gt;&lt;property id=&quot;20300&quot; value=&quot;Slide 165 - &amp;quot;Potential Benefits – Lunar Construction&amp;quot;&quot;/&gt;&lt;property id=&quot;20307&quot; value=&quot;459&quot;/&gt;&lt;/object&gt;&lt;object type=&quot;3&quot; unique_id=&quot;23850&quot;&gt;&lt;property id=&quot;20148&quot; value=&quot;5&quot;/&gt;&lt;property id=&quot;20300&quot; value=&quot;Slide 164 - &amp;quot;Excavation – Optimal Conditions &amp;#x0D;&amp;#x0A;(Thangavelautham et al. submission to ICRA’09)&amp;quot;&quot;/&gt;&lt;property id=&quot;20307&quot; value=&quot;463&quot;/&gt;&lt;/object&gt;&lt;object type=&quot;3&quot; unique_id=&quot;24872&quot;&gt;&lt;property id=&quot;20148&quot; value=&quot;5&quot;/&gt;&lt;property id=&quot;20300&quot; value=&quot;Slide 119&quot;/&gt;&lt;property id=&quot;20307&quot; value=&quot;464&quot;/&gt;&lt;/object&gt;&lt;object type=&quot;3&quot; unique_id=&quot;25044&quot;&gt;&lt;property id=&quot;20148&quot; value=&quot;5&quot;/&gt;&lt;property id=&quot;20300&quot; value=&quot;Slide 112&quot;/&gt;&lt;property id=&quot;20307&quot; value=&quot;465&quot;/&gt;&lt;/object&gt;&lt;object type=&quot;3&quot; unique_id=&quot;25216&quot;&gt;&lt;property id=&quot;20148&quot; value=&quot;5&quot;/&gt;&lt;property id=&quot;20300&quot; value=&quot;Slide 95 - &amp;quot;Coarse-Coding Cell Model&amp;quot;&quot;/&gt;&lt;property id=&quot;20307&quot; value=&quot;466&quot;/&gt;&lt;/object&gt;&lt;object type=&quot;3&quot; unique_id=&quot;25728&quot;&gt;&lt;property id=&quot;20148&quot; value=&quot;5&quot;/&gt;&lt;property id=&quot;20300&quot; value=&quot;Slide 55 - &amp;quot;Thank You!&amp;quot;&quot;/&gt;&lt;property id=&quot;20307&quot; value=&quot;467&quot;/&gt;&lt;/object&gt;&lt;object type=&quot;3&quot; unique_id=&quot;25729&quot;&gt;&lt;property id=&quot;20148&quot; value=&quot;5&quot;/&gt;&lt;property id=&quot;20300&quot; value=&quot;Slide 59 - &amp;quot;Feature Detectors&amp;quot;&quot;/&gt;&lt;property id=&quot;20307&quot; value=&quot;469&quot;/&gt;&lt;/object&gt;&lt;object type=&quot;3&quot; unique_id=&quot;25730&quot;&gt;&lt;property id=&quot;20148&quot; value=&quot;5&quot;/&gt;&lt;property id=&quot;20300&quot; value=&quot;Slide 60 - &amp;quot;Feature Detectors and Noisy Neurons&amp;quot;&quot;/&gt;&lt;property id=&quot;20307&quot; value=&quot;468&quot;/&gt;&lt;/object&gt;&lt;/object&gt;&lt;object type=&quot;8&quot; unique_id=&quot;1014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80776</TotalTime>
  <Words>394</Words>
  <Application>Microsoft Office PowerPoint</Application>
  <PresentationFormat>On-screen Show (4:3)</PresentationFormat>
  <Paragraphs>52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Wingdings</vt:lpstr>
      <vt:lpstr>Garamond</vt:lpstr>
      <vt:lpstr>Times New Roman</vt:lpstr>
      <vt:lpstr>Stream</vt:lpstr>
      <vt:lpstr>Steam Propulsion for Interplanetary Spacecraft using Solar Enabled Carbon Nanoparticles         Nathan Barba – ASU Mechanical Engineering Mentor: Dr. Jekan Thanga 2016 NASA Space Grant Symposium  </vt:lpstr>
      <vt:lpstr>Summary</vt:lpstr>
      <vt:lpstr>Carbon Black Nanoparticles</vt:lpstr>
      <vt:lpstr>How does it work?</vt:lpstr>
      <vt:lpstr>3-D Solar Concentrator Specs</vt:lpstr>
      <vt:lpstr>Initial Results</vt:lpstr>
      <vt:lpstr>Initial Results</vt:lpstr>
      <vt:lpstr>Space Applications</vt:lpstr>
      <vt:lpstr>Steam Powered Pitbot Design Prototype</vt:lpstr>
      <vt:lpstr>Benefits of Steam Propulsion </vt:lpstr>
      <vt:lpstr>Thank you!</vt:lpstr>
      <vt:lpstr>Questions</vt:lpstr>
    </vt:vector>
  </TitlesOfParts>
  <Company>JL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 Barba</dc:creator>
  <cp:lastModifiedBy>Nathan Barba</cp:lastModifiedBy>
  <cp:revision>693</cp:revision>
  <dcterms:created xsi:type="dcterms:W3CDTF">2008-05-21T01:02:12Z</dcterms:created>
  <dcterms:modified xsi:type="dcterms:W3CDTF">2016-04-07T06:48:20Z</dcterms:modified>
</cp:coreProperties>
</file>